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1" r:id="rId3"/>
    <p:sldId id="273" r:id="rId4"/>
    <p:sldId id="262" r:id="rId5"/>
    <p:sldId id="258" r:id="rId6"/>
    <p:sldId id="274" r:id="rId7"/>
    <p:sldId id="275" r:id="rId8"/>
    <p:sldId id="276" r:id="rId9"/>
    <p:sldId id="277" r:id="rId10"/>
    <p:sldId id="264" r:id="rId11"/>
    <p:sldId id="278" r:id="rId12"/>
    <p:sldId id="267" r:id="rId13"/>
    <p:sldId id="284" r:id="rId14"/>
    <p:sldId id="279" r:id="rId15"/>
    <p:sldId id="280" r:id="rId16"/>
    <p:sldId id="270" r:id="rId17"/>
    <p:sldId id="281" r:id="rId18"/>
    <p:sldId id="282" r:id="rId19"/>
    <p:sldId id="283" r:id="rId20"/>
    <p:sldId id="271" r:id="rId21"/>
    <p:sldId id="25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fif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fif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fi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3024336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>
                <a:effectLst/>
              </a:rPr>
              <a:t>Православная Ц</a:t>
            </a:r>
            <a:r>
              <a:rPr lang="ru-RU" sz="4800" b="1" i="1" dirty="0" smtClean="0">
                <a:effectLst/>
              </a:rPr>
              <a:t>ерковь </a:t>
            </a:r>
            <a:r>
              <a:rPr lang="ru-RU" sz="4800" b="1" i="1" dirty="0">
                <a:effectLst/>
              </a:rPr>
              <a:t>в Ленинграде в годы Великой Отечественной войны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76975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1546860"/>
            <a:ext cx="8046720" cy="452628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Встреча Сталина с церковными иерархами 4 сентября 1943 г.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4439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235" y="1524000"/>
            <a:ext cx="6723529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effectLst/>
              </a:rPr>
              <a:t>Архиерейский собор Русской </a:t>
            </a:r>
            <a:r>
              <a:rPr lang="ru-RU" sz="3200" b="1" dirty="0" smtClean="0">
                <a:effectLst/>
              </a:rPr>
              <a:t>Православной </a:t>
            </a:r>
            <a:r>
              <a:rPr lang="ru-RU" sz="3200" b="1" dirty="0">
                <a:effectLst/>
              </a:rPr>
              <a:t>Ц</a:t>
            </a:r>
            <a:r>
              <a:rPr lang="ru-RU" sz="3200" b="1" dirty="0" smtClean="0">
                <a:effectLst/>
              </a:rPr>
              <a:t>еркви </a:t>
            </a:r>
            <a:r>
              <a:rPr lang="ru-RU" sz="3200" b="1" dirty="0">
                <a:effectLst/>
              </a:rPr>
              <a:t>8 сентября 1943 </a:t>
            </a:r>
            <a:r>
              <a:rPr lang="ru-RU" sz="3200" b="1" dirty="0" smtClean="0">
                <a:effectLst/>
              </a:rPr>
              <a:t>г.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79527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776" y="1524000"/>
            <a:ext cx="6542447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Интронизация Патриарха Московского и всея Руси Сергия 12 сентября 1943 г.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10215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ru-RU" dirty="0" smtClean="0"/>
              <a:t>Архиепископ Йоркский </a:t>
            </a:r>
            <a:r>
              <a:rPr lang="ru-RU" dirty="0" err="1" smtClean="0"/>
              <a:t>Гарбетт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524000"/>
            <a:ext cx="4824536" cy="456929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Совершил визит в Москву 18 сентября 1943 г. </a:t>
            </a:r>
          </a:p>
          <a:p>
            <a:endParaRPr lang="ru-RU" dirty="0" smtClean="0"/>
          </a:p>
          <a:p>
            <a:r>
              <a:rPr lang="ru-RU" dirty="0" smtClean="0"/>
              <a:t>Говорил: «Мы </a:t>
            </a:r>
            <a:r>
              <a:rPr lang="ru-RU" dirty="0"/>
              <a:t>знаем, что притязания Германии — быть господствующей расой — противно воле Бога, ибо Бог есть Отец всех и призывает нации и людей служить Ему и жить как члены одной семьи. Мы также знаем, что дикость и жестокость, с которой обращаются нацисты с теми, кто попал в их руки, — против Бога, Кто есть любовь в Кто через Христа призывает мужчин и женщин всех наций выказывать милость, жалость и доброту друг другу.»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412776"/>
            <a:ext cx="3399256" cy="4572000"/>
          </a:xfrm>
        </p:spPr>
      </p:pic>
    </p:spTree>
    <p:extLst>
      <p:ext uri="{BB962C8B-B14F-4D97-AF65-F5344CB8AC3E}">
        <p14:creationId xmlns:p14="http://schemas.microsoft.com/office/powerpoint/2010/main" val="65875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554480"/>
            <a:ext cx="6858000" cy="451104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Участники Тегеранской конференции 1943 г.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0979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400" b="1" dirty="0" smtClean="0"/>
              <a:t>Уничтожение Русской Православной Церкви</a:t>
            </a:r>
            <a:endParaRPr lang="ru-RU" sz="3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573016"/>
            <a:ext cx="4738677" cy="266429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28800"/>
            <a:ext cx="4430910" cy="3672408"/>
          </a:xfrm>
        </p:spPr>
      </p:pic>
    </p:spTree>
    <p:extLst>
      <p:ext uri="{BB962C8B-B14F-4D97-AF65-F5344CB8AC3E}">
        <p14:creationId xmlns:p14="http://schemas.microsoft.com/office/powerpoint/2010/main" val="325102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Русская Церковь и межцерковные контакты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44824"/>
            <a:ext cx="4536504" cy="255178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780928"/>
            <a:ext cx="5346552" cy="3564367"/>
          </a:xfrm>
        </p:spPr>
      </p:pic>
    </p:spTree>
    <p:extLst>
      <p:ext uri="{BB962C8B-B14F-4D97-AF65-F5344CB8AC3E}">
        <p14:creationId xmlns:p14="http://schemas.microsoft.com/office/powerpoint/2010/main" val="181027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20688"/>
            <a:ext cx="8943456" cy="5500225"/>
          </a:xfrm>
        </p:spPr>
      </p:pic>
    </p:spTree>
    <p:extLst>
      <p:ext uri="{BB962C8B-B14F-4D97-AF65-F5344CB8AC3E}">
        <p14:creationId xmlns:p14="http://schemas.microsoft.com/office/powerpoint/2010/main" val="193838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980728"/>
            <a:ext cx="4040188" cy="762000"/>
          </a:xfrm>
        </p:spPr>
        <p:txBody>
          <a:bodyPr/>
          <a:lstStyle/>
          <a:p>
            <a:pPr algn="ctr"/>
            <a:r>
              <a:rPr lang="ru-RU" dirty="0" smtClean="0"/>
              <a:t>Рака с мощами </a:t>
            </a:r>
            <a:r>
              <a:rPr lang="ru-RU" dirty="0" err="1" smtClean="0"/>
              <a:t>прп</a:t>
            </a:r>
            <a:r>
              <a:rPr lang="ru-RU" dirty="0" smtClean="0"/>
              <a:t>. Сергия Радонежского в Троице-Сергиевой Лавре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72816"/>
            <a:ext cx="4752528" cy="267748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501008"/>
            <a:ext cx="4038600" cy="2672791"/>
          </a:xfrm>
        </p:spPr>
      </p:pic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5004048" y="2348880"/>
            <a:ext cx="4040188" cy="762000"/>
          </a:xfrm>
        </p:spPr>
        <p:txBody>
          <a:bodyPr/>
          <a:lstStyle/>
          <a:p>
            <a:pPr algn="ctr"/>
            <a:r>
              <a:rPr lang="ru-RU" dirty="0" smtClean="0"/>
              <a:t>Останки Ленина в мавзолее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57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67544" y="1412776"/>
            <a:ext cx="4040188" cy="762000"/>
          </a:xfrm>
        </p:spPr>
        <p:txBody>
          <a:bodyPr/>
          <a:lstStyle/>
          <a:p>
            <a:pPr algn="ctr"/>
            <a:r>
              <a:rPr lang="ru-RU" dirty="0" smtClean="0"/>
              <a:t>Первомайская демонстрация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431" y="1484784"/>
            <a:ext cx="4641201" cy="3096344"/>
          </a:xfrm>
        </p:spPr>
      </p:pic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644008" y="548680"/>
            <a:ext cx="4040188" cy="762000"/>
          </a:xfrm>
        </p:spPr>
        <p:txBody>
          <a:bodyPr/>
          <a:lstStyle/>
          <a:p>
            <a:pPr algn="ctr"/>
            <a:r>
              <a:rPr lang="ru-RU" dirty="0" smtClean="0"/>
              <a:t>Крестный ход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08920"/>
            <a:ext cx="4589804" cy="3312368"/>
          </a:xfrm>
        </p:spPr>
      </p:pic>
    </p:spTree>
    <p:extLst>
      <p:ext uri="{BB962C8B-B14F-4D97-AF65-F5344CB8AC3E}">
        <p14:creationId xmlns:p14="http://schemas.microsoft.com/office/powerpoint/2010/main" val="295023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Послание митрополита Сергия (</a:t>
            </a:r>
            <a:r>
              <a:rPr lang="ru-RU" sz="2800" b="1" dirty="0" err="1" smtClean="0"/>
              <a:t>Страгородского</a:t>
            </a:r>
            <a:r>
              <a:rPr lang="ru-RU" sz="2800" b="1" dirty="0" smtClean="0"/>
              <a:t>) от 22 июня 1941 г.</a:t>
            </a:r>
            <a:endParaRPr lang="ru-RU" sz="2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3240360" cy="4329932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51920" y="1268760"/>
            <a:ext cx="5184576" cy="525658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С </a:t>
            </a:r>
            <a:r>
              <a:rPr lang="ru-RU" dirty="0" err="1"/>
              <a:t>Божиею</a:t>
            </a:r>
            <a:r>
              <a:rPr lang="ru-RU" dirty="0"/>
              <a:t> помощью, и на сей раз он развеет в прах фашистскую вражескую силу. Наши предки не падали духом и при худшем положении потому, что помнили не о личных опасностях и выгодах, а о священном своем долге перед родиной и верой, и выходили победителями. Не посрамим же их славного имени и мы — православные, родные им и по плоти и по вере. </a:t>
            </a:r>
            <a:r>
              <a:rPr lang="ru-RU" dirty="0" smtClean="0"/>
              <a:t>… </a:t>
            </a:r>
          </a:p>
          <a:p>
            <a:pPr marL="0" indent="0">
              <a:buNone/>
            </a:pPr>
            <a:r>
              <a:rPr lang="ru-RU" dirty="0"/>
              <a:t>Вспомним святых вождей русского народа, например Александра Невского, Димитрия Донского, полагавших свои души за народ и родину. </a:t>
            </a:r>
          </a:p>
        </p:txBody>
      </p:sp>
    </p:spTree>
    <p:extLst>
      <p:ext uri="{BB962C8B-B14F-4D97-AF65-F5344CB8AC3E}">
        <p14:creationId xmlns:p14="http://schemas.microsoft.com/office/powerpoint/2010/main" val="50521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836712"/>
            <a:ext cx="4040188" cy="1324881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400" dirty="0" smtClean="0"/>
              <a:t>Бывший священник Александр Осипов, ушел из Церкви в 1959 г., пропагандист атеизма</a:t>
            </a:r>
            <a:endParaRPr lang="ru-RU" sz="2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276872"/>
            <a:ext cx="2516455" cy="381642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101" y="2201863"/>
            <a:ext cx="3203974" cy="3913187"/>
          </a:xfrm>
        </p:spPr>
      </p:pic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648200" y="908720"/>
            <a:ext cx="4040188" cy="125287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/>
              <a:t>Архимандрит Иоанн (</a:t>
            </a:r>
            <a:r>
              <a:rPr lang="ru-RU" dirty="0" err="1" smtClean="0"/>
              <a:t>Крестьянкин</a:t>
            </a:r>
            <a:r>
              <a:rPr lang="ru-RU" dirty="0" smtClean="0"/>
              <a:t>), по доносу в заключении с 1950 по 1955 гг.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570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2616" y="-99392"/>
            <a:ext cx="10312850" cy="695739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07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Из обращения </a:t>
            </a:r>
            <a:r>
              <a:rPr lang="ru-RU" sz="3200" b="1" dirty="0"/>
              <a:t>к верующим </a:t>
            </a:r>
            <a:r>
              <a:rPr lang="ru-RU" sz="3200" b="1" dirty="0" smtClean="0"/>
              <a:t>митрополита </a:t>
            </a:r>
            <a:r>
              <a:rPr lang="ru-RU" sz="3200" b="1" dirty="0"/>
              <a:t>Алексия (Симанского). 26 июля 1941 года.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524000"/>
            <a:ext cx="4752528" cy="5073352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Война есть страшное и гибельное дело для того, кто предпринимает ее без нужды, без правды, с жаждою грабительства и порабощения; на нем лежит позор и проклятие неба за кровь и за бедствия своих и чужих. </a:t>
            </a:r>
            <a:endParaRPr lang="ru-RU" dirty="0" smtClean="0"/>
          </a:p>
          <a:p>
            <a:r>
              <a:rPr lang="ru-RU" dirty="0" smtClean="0"/>
              <a:t>Но </a:t>
            </a:r>
            <a:r>
              <a:rPr lang="ru-RU" dirty="0"/>
              <a:t>война - </a:t>
            </a:r>
            <a:r>
              <a:rPr lang="ru-RU" b="1" u="sng" dirty="0"/>
              <a:t>священное дело </a:t>
            </a:r>
            <a:r>
              <a:rPr lang="ru-RU" dirty="0"/>
              <a:t>для тех, кто предпринимает ее по необходимости, в защиту правды, отечества. Берущие оружие в таком случае совершают подвиг правды и, приемля раны и страдания и полагая жизнь свою за </a:t>
            </a:r>
            <a:r>
              <a:rPr lang="ru-RU" dirty="0" err="1"/>
              <a:t>однокровных</a:t>
            </a:r>
            <a:r>
              <a:rPr lang="ru-RU" dirty="0"/>
              <a:t> своих, за родину, идут вслед мучеников к нетленному и вечному венцу. Потому-то Церковь и благословляет эти подвиги и все, что творит каждый русский человек для защиты своего отечества.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556792"/>
            <a:ext cx="3129497" cy="4572000"/>
          </a:xfrm>
        </p:spPr>
      </p:pic>
    </p:spTree>
    <p:extLst>
      <p:ext uri="{BB962C8B-B14F-4D97-AF65-F5344CB8AC3E}">
        <p14:creationId xmlns:p14="http://schemas.microsoft.com/office/powerpoint/2010/main" val="83786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Русская Православная Церковь в 1917 и 1939 гг.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/>
              <a:t>- 1256 монастырей и скитов</a:t>
            </a:r>
          </a:p>
          <a:p>
            <a:pPr lvl="0"/>
            <a:r>
              <a:rPr lang="ru-RU" dirty="0"/>
              <a:t>- 107 тысяч монашествующих и послушников</a:t>
            </a:r>
          </a:p>
          <a:p>
            <a:pPr lvl="0"/>
            <a:r>
              <a:rPr lang="ru-RU" dirty="0"/>
              <a:t>- 185 духовных </a:t>
            </a:r>
            <a:r>
              <a:rPr lang="ru-RU" dirty="0" smtClean="0"/>
              <a:t>училищ</a:t>
            </a:r>
            <a:endParaRPr lang="ru-RU" dirty="0"/>
          </a:p>
          <a:p>
            <a:pPr lvl="0"/>
            <a:r>
              <a:rPr lang="ru-RU" dirty="0"/>
              <a:t>- 62 духовные </a:t>
            </a:r>
            <a:r>
              <a:rPr lang="ru-RU" dirty="0" smtClean="0"/>
              <a:t>семинарии </a:t>
            </a:r>
            <a:endParaRPr lang="ru-RU" dirty="0"/>
          </a:p>
          <a:p>
            <a:pPr lvl="0"/>
            <a:r>
              <a:rPr lang="ru-RU" dirty="0"/>
              <a:t>- 4 духовных академии </a:t>
            </a:r>
          </a:p>
          <a:p>
            <a:pPr lvl="0"/>
            <a:r>
              <a:rPr lang="ru-RU" dirty="0"/>
              <a:t>- более 53 тыс. учащихся</a:t>
            </a:r>
          </a:p>
          <a:p>
            <a:pPr lvl="0"/>
            <a:r>
              <a:rPr lang="ru-RU" dirty="0"/>
              <a:t>- 78 767 храмов и часовен</a:t>
            </a:r>
          </a:p>
          <a:p>
            <a:pPr lvl="0"/>
            <a:r>
              <a:rPr lang="ru-RU" dirty="0"/>
              <a:t>- около 120 тысяч священников, диаконов и псаломщиков</a:t>
            </a:r>
          </a:p>
          <a:p>
            <a:pPr lvl="0"/>
            <a:r>
              <a:rPr lang="ru-RU" dirty="0"/>
              <a:t>- 130 архиереев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/>
              <a:t>- </a:t>
            </a:r>
            <a:r>
              <a:rPr lang="ru-RU" dirty="0" smtClean="0"/>
              <a:t>0 </a:t>
            </a:r>
            <a:r>
              <a:rPr lang="ru-RU" dirty="0"/>
              <a:t>монастырей и скитов</a:t>
            </a:r>
          </a:p>
          <a:p>
            <a:pPr lvl="0"/>
            <a:r>
              <a:rPr lang="ru-RU" dirty="0"/>
              <a:t>- </a:t>
            </a:r>
            <a:r>
              <a:rPr lang="ru-RU" dirty="0" smtClean="0"/>
              <a:t>0 монашествующих </a:t>
            </a:r>
            <a:r>
              <a:rPr lang="ru-RU" dirty="0"/>
              <a:t>и послушников</a:t>
            </a:r>
          </a:p>
          <a:p>
            <a:pPr lvl="0"/>
            <a:r>
              <a:rPr lang="ru-RU" dirty="0"/>
              <a:t>- </a:t>
            </a:r>
            <a:r>
              <a:rPr lang="ru-RU" dirty="0" smtClean="0"/>
              <a:t>0 </a:t>
            </a:r>
            <a:r>
              <a:rPr lang="ru-RU" dirty="0"/>
              <a:t>духовных </a:t>
            </a:r>
            <a:r>
              <a:rPr lang="ru-RU" dirty="0" smtClean="0"/>
              <a:t>училищ </a:t>
            </a:r>
            <a:endParaRPr lang="ru-RU" dirty="0"/>
          </a:p>
          <a:p>
            <a:pPr lvl="0"/>
            <a:r>
              <a:rPr lang="ru-RU" dirty="0"/>
              <a:t>- </a:t>
            </a:r>
            <a:r>
              <a:rPr lang="ru-RU" dirty="0" smtClean="0"/>
              <a:t>0 духовных семинарий </a:t>
            </a:r>
            <a:endParaRPr lang="ru-RU" dirty="0"/>
          </a:p>
          <a:p>
            <a:pPr lvl="0"/>
            <a:r>
              <a:rPr lang="ru-RU" dirty="0"/>
              <a:t>- </a:t>
            </a:r>
            <a:r>
              <a:rPr lang="ru-RU" dirty="0" smtClean="0"/>
              <a:t>0 </a:t>
            </a:r>
            <a:r>
              <a:rPr lang="ru-RU" dirty="0"/>
              <a:t>духовных </a:t>
            </a:r>
            <a:r>
              <a:rPr lang="ru-RU" dirty="0" smtClean="0"/>
              <a:t>академий </a:t>
            </a:r>
            <a:endParaRPr lang="ru-RU" dirty="0"/>
          </a:p>
          <a:p>
            <a:pPr lvl="0"/>
            <a:r>
              <a:rPr lang="ru-RU" dirty="0" smtClean="0"/>
              <a:t>- 0 </a:t>
            </a:r>
            <a:r>
              <a:rPr lang="ru-RU" dirty="0"/>
              <a:t>учащихся</a:t>
            </a:r>
          </a:p>
          <a:p>
            <a:pPr lvl="0"/>
            <a:r>
              <a:rPr lang="ru-RU" dirty="0"/>
              <a:t>- </a:t>
            </a:r>
            <a:r>
              <a:rPr lang="ru-RU" dirty="0" smtClean="0"/>
              <a:t>около 500 храмов </a:t>
            </a:r>
          </a:p>
          <a:p>
            <a:pPr lvl="0"/>
            <a:r>
              <a:rPr lang="ru-RU" dirty="0" smtClean="0"/>
              <a:t>- </a:t>
            </a:r>
            <a:r>
              <a:rPr lang="ru-RU" dirty="0"/>
              <a:t>около </a:t>
            </a:r>
            <a:r>
              <a:rPr lang="ru-RU" dirty="0" smtClean="0"/>
              <a:t>100 священников </a:t>
            </a:r>
            <a:endParaRPr lang="ru-RU" dirty="0"/>
          </a:p>
          <a:p>
            <a:pPr lvl="0"/>
            <a:r>
              <a:rPr lang="ru-RU" dirty="0"/>
              <a:t>- </a:t>
            </a:r>
            <a:r>
              <a:rPr lang="ru-RU" dirty="0" smtClean="0"/>
              <a:t>4 архиерея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898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Танковая колонна «Дмитрий Донской»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83069"/>
            <a:ext cx="4038600" cy="3350775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772816"/>
            <a:ext cx="4038600" cy="2599848"/>
          </a:xfrm>
        </p:spPr>
      </p:pic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644008" y="548680"/>
            <a:ext cx="4040188" cy="936104"/>
          </a:xfrm>
        </p:spPr>
        <p:txBody>
          <a:bodyPr/>
          <a:lstStyle/>
          <a:p>
            <a:pPr algn="ctr"/>
            <a:r>
              <a:rPr lang="ru-RU" dirty="0" smtClean="0"/>
              <a:t>Эскадрилья «Александр Невский»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52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Русская Церковь в блокадном Ленинграде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20888"/>
            <a:ext cx="4059238" cy="2607589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316288" cy="45720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годы блокады в Ленинграде действовало 10 церквей. </a:t>
            </a:r>
          </a:p>
          <a:p>
            <a:r>
              <a:rPr lang="ru-RU" dirty="0" err="1" smtClean="0"/>
              <a:t>Николо</a:t>
            </a:r>
            <a:r>
              <a:rPr lang="ru-RU" dirty="0" smtClean="0"/>
              <a:t>-Богоявленский собор был кафедральным.</a:t>
            </a:r>
          </a:p>
          <a:p>
            <a:r>
              <a:rPr lang="ru-RU" dirty="0" smtClean="0"/>
              <a:t>Штатных священников было не более 25 человек, еще 30 являлись приписными, заштатными и катакомбными.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463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«Боже, как вы все здесь много едите»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708920"/>
            <a:ext cx="4059238" cy="270809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628800"/>
            <a:ext cx="4059238" cy="2432160"/>
          </a:xfrm>
        </p:spPr>
      </p:pic>
    </p:spTree>
    <p:extLst>
      <p:ext uri="{BB962C8B-B14F-4D97-AF65-F5344CB8AC3E}">
        <p14:creationId xmlns:p14="http://schemas.microsoft.com/office/powerpoint/2010/main" val="118950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Протоиерей Никольского собора Владимир </a:t>
            </a:r>
            <a:r>
              <a:rPr lang="ru-RU" dirty="0" err="1" smtClean="0"/>
              <a:t>Дубровицкий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Воспоминания дочери: «Но отец страдал молча, никогда не жаловался, да еще и других поддерживал. Когда мы с сестрой девчонками были, стыдились, что отец у нас поп, никому об этом не рассказывали, а теперь гордимся – он настоящий ленинградец»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759" y="1524000"/>
            <a:ext cx="3246120" cy="4572000"/>
          </a:xfrm>
        </p:spPr>
      </p:pic>
    </p:spTree>
    <p:extLst>
      <p:ext uri="{BB962C8B-B14F-4D97-AF65-F5344CB8AC3E}">
        <p14:creationId xmlns:p14="http://schemas.microsoft.com/office/powerpoint/2010/main" val="103754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68760"/>
            <a:ext cx="7573463" cy="531325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Священнослужители </a:t>
            </a:r>
            <a:r>
              <a:rPr lang="ru-RU" sz="2400" b="1" dirty="0"/>
              <a:t>блокадного города, награжденные медалью «За оборону Ленинграда» 18 октября 1942 г. </a:t>
            </a:r>
          </a:p>
        </p:txBody>
      </p:sp>
    </p:spTree>
    <p:extLst>
      <p:ext uri="{BB962C8B-B14F-4D97-AF65-F5344CB8AC3E}">
        <p14:creationId xmlns:p14="http://schemas.microsoft.com/office/powerpoint/2010/main" val="278553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287</TotalTime>
  <Words>627</Words>
  <Application>Microsoft Office PowerPoint</Application>
  <PresentationFormat>Экран (4:3)</PresentationFormat>
  <Paragraphs>52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Бумажная</vt:lpstr>
      <vt:lpstr>Православная Церковь в Ленинграде в годы Великой Отечественной войны</vt:lpstr>
      <vt:lpstr>Послание митрополита Сергия (Страгородского) от 22 июня 1941 г.</vt:lpstr>
      <vt:lpstr>Из обращения к верующим митрополита Алексия (Симанского). 26 июля 1941 года.</vt:lpstr>
      <vt:lpstr>Русская Православная Церковь в 1917 и 1939 гг.</vt:lpstr>
      <vt:lpstr>Презентация PowerPoint</vt:lpstr>
      <vt:lpstr>Русская Церковь в блокадном Ленинграде</vt:lpstr>
      <vt:lpstr>«Боже, как вы все здесь много едите»</vt:lpstr>
      <vt:lpstr>Протоиерей Никольского собора Владимир Дубровицкий</vt:lpstr>
      <vt:lpstr>Священнослужители блокадного города, награжденные медалью «За оборону Ленинграда» 18 октября 1942 г. </vt:lpstr>
      <vt:lpstr>Встреча Сталина с церковными иерархами 4 сентября 1943 г.</vt:lpstr>
      <vt:lpstr>Архиерейский собор Русской Православной Церкви 8 сентября 1943 г.</vt:lpstr>
      <vt:lpstr>Интронизация Патриарха Московского и всея Руси Сергия 12 сентября 1943 г.</vt:lpstr>
      <vt:lpstr>Архиепископ Йоркский Гарбетт</vt:lpstr>
      <vt:lpstr>Участники Тегеранской конференции 1943 г.</vt:lpstr>
      <vt:lpstr>Уничтожение Русской Православной Церкви</vt:lpstr>
      <vt:lpstr>Русская Церковь и межцерковные контакты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Русская Православная Церковь до и после Великой Отечественной войны: изменилась ли государственная религиозная политика?</dc:title>
  <dc:creator>Admin</dc:creator>
  <cp:lastModifiedBy>Admin</cp:lastModifiedBy>
  <cp:revision>71</cp:revision>
  <dcterms:created xsi:type="dcterms:W3CDTF">2024-11-21T16:57:09Z</dcterms:created>
  <dcterms:modified xsi:type="dcterms:W3CDTF">2024-11-27T06:03:42Z</dcterms:modified>
</cp:coreProperties>
</file>