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6" r:id="rId2"/>
    <p:sldId id="297" r:id="rId3"/>
    <p:sldId id="281" r:id="rId4"/>
    <p:sldId id="299" r:id="rId5"/>
    <p:sldId id="298" r:id="rId6"/>
    <p:sldId id="300" r:id="rId7"/>
    <p:sldId id="261" r:id="rId8"/>
    <p:sldId id="290" r:id="rId9"/>
    <p:sldId id="271" r:id="rId10"/>
    <p:sldId id="276" r:id="rId11"/>
    <p:sldId id="279" r:id="rId12"/>
    <p:sldId id="270" r:id="rId1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9D5"/>
    <a:srgbClr val="9290D8"/>
    <a:srgbClr val="9C99E3"/>
    <a:srgbClr val="A6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7" autoAdjust="0"/>
    <p:restoredTop sz="94681"/>
  </p:normalViewPr>
  <p:slideViewPr>
    <p:cSldViewPr>
      <p:cViewPr>
        <p:scale>
          <a:sx n="102" d="100"/>
          <a:sy n="102" d="100"/>
        </p:scale>
        <p:origin x="-66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4AF7-4EA0-3D44-AA58-3EA3B722B45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94BB9-7B51-1C4D-A53E-A801BE11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4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2805" y="1976396"/>
            <a:ext cx="3055620" cy="23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teach.niko.institute/courses/program-with-landing.xhtml?faces-redirect=true&amp;pid=1753" TargetMode="External"/><Relationship Id="rId3" Type="http://schemas.openxmlformats.org/officeDocument/2006/relationships/hyperlink" Target="https://iteach.niko.institute/courses/program-with-landing.xhtml?faces-redirect=true&amp;pid=1765" TargetMode="External"/><Relationship Id="rId7" Type="http://schemas.openxmlformats.org/officeDocument/2006/relationships/hyperlink" Target="https://iteach.niko.institute/courses/program-with-landing.xhtml?faces-redirect=true&amp;pid=1768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hyperlink" Target="https://iteach.niko.institute/courses/program-with-landing.xhtml?faces-redirect=true&amp;pid=177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iteach.niko.institute/courses/program-with-landing.xhtml?faces-redirect=true&amp;pid=21926" TargetMode="Externa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6104" y="877855"/>
            <a:ext cx="3475990" cy="3475990"/>
          </a:xfrm>
          <a:custGeom>
            <a:avLst/>
            <a:gdLst/>
            <a:ahLst/>
            <a:cxnLst/>
            <a:rect l="l" t="t" r="r" b="b"/>
            <a:pathLst>
              <a:path w="3475990" h="3475990">
                <a:moveTo>
                  <a:pt x="1737995" y="0"/>
                </a:moveTo>
                <a:lnTo>
                  <a:pt x="0" y="1737995"/>
                </a:lnTo>
                <a:lnTo>
                  <a:pt x="1737995" y="3475990"/>
                </a:lnTo>
                <a:lnTo>
                  <a:pt x="3475990" y="1737995"/>
                </a:lnTo>
                <a:lnTo>
                  <a:pt x="1737995" y="0"/>
                </a:lnTo>
                <a:close/>
              </a:path>
            </a:pathLst>
          </a:custGeom>
          <a:solidFill>
            <a:srgbClr val="CEE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4106" y="2615851"/>
            <a:ext cx="3260090" cy="2527935"/>
          </a:xfrm>
          <a:custGeom>
            <a:avLst/>
            <a:gdLst/>
            <a:ahLst/>
            <a:cxnLst/>
            <a:rect l="l" t="t" r="r" b="b"/>
            <a:pathLst>
              <a:path w="3260090" h="2527935">
                <a:moveTo>
                  <a:pt x="1737982" y="0"/>
                </a:moveTo>
                <a:lnTo>
                  <a:pt x="0" y="1737995"/>
                </a:lnTo>
                <a:lnTo>
                  <a:pt x="789647" y="2527642"/>
                </a:lnTo>
                <a:lnTo>
                  <a:pt x="2686342" y="2527642"/>
                </a:lnTo>
                <a:lnTo>
                  <a:pt x="3259899" y="1954085"/>
                </a:lnTo>
                <a:lnTo>
                  <a:pt x="3259899" y="1521904"/>
                </a:lnTo>
                <a:lnTo>
                  <a:pt x="1737982" y="0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4104" y="0"/>
            <a:ext cx="3260090" cy="2616200"/>
          </a:xfrm>
          <a:custGeom>
            <a:avLst/>
            <a:gdLst/>
            <a:ahLst/>
            <a:cxnLst/>
            <a:rect l="l" t="t" r="r" b="b"/>
            <a:pathLst>
              <a:path w="3260090" h="2616200">
                <a:moveTo>
                  <a:pt x="2598140" y="0"/>
                </a:moveTo>
                <a:lnTo>
                  <a:pt x="877849" y="0"/>
                </a:lnTo>
                <a:lnTo>
                  <a:pt x="0" y="877849"/>
                </a:lnTo>
                <a:lnTo>
                  <a:pt x="1737995" y="2615844"/>
                </a:lnTo>
                <a:lnTo>
                  <a:pt x="3259899" y="1093939"/>
                </a:lnTo>
                <a:lnTo>
                  <a:pt x="3259899" y="661758"/>
                </a:lnTo>
                <a:lnTo>
                  <a:pt x="2598140" y="0"/>
                </a:lnTo>
                <a:close/>
              </a:path>
            </a:pathLst>
          </a:custGeom>
          <a:solidFill>
            <a:srgbClr val="F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2095" y="1093942"/>
            <a:ext cx="1522095" cy="3044190"/>
          </a:xfrm>
          <a:custGeom>
            <a:avLst/>
            <a:gdLst/>
            <a:ahLst/>
            <a:cxnLst/>
            <a:rect l="l" t="t" r="r" b="b"/>
            <a:pathLst>
              <a:path w="1522095" h="3044190">
                <a:moveTo>
                  <a:pt x="1521904" y="0"/>
                </a:moveTo>
                <a:lnTo>
                  <a:pt x="0" y="1521904"/>
                </a:lnTo>
                <a:lnTo>
                  <a:pt x="1521904" y="3043808"/>
                </a:lnTo>
                <a:lnTo>
                  <a:pt x="1521904" y="0"/>
                </a:lnTo>
                <a:close/>
              </a:path>
            </a:pathLst>
          </a:custGeom>
          <a:solidFill>
            <a:srgbClr val="367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3297" y="247046"/>
            <a:ext cx="2368804" cy="236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2095" y="247046"/>
            <a:ext cx="1521904" cy="4737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3291" y="2615844"/>
            <a:ext cx="2368810" cy="2368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5143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5300" y="480312"/>
            <a:ext cx="4058285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FFFFFF"/>
                </a:solidFill>
              </a:rPr>
              <a:t>«НАЦИОНАЛЬНЫЙ </a:t>
            </a:r>
            <a:r>
              <a:rPr sz="1800" spc="-10" dirty="0">
                <a:solidFill>
                  <a:srgbClr val="FFFFFF"/>
                </a:solidFill>
              </a:rPr>
              <a:t>ИНСТИТУТ  </a:t>
            </a:r>
            <a:r>
              <a:rPr sz="1800" spc="-35" dirty="0">
                <a:solidFill>
                  <a:srgbClr val="FFFFFF"/>
                </a:solidFill>
              </a:rPr>
              <a:t>КАЧЕСТВА </a:t>
            </a:r>
            <a:r>
              <a:rPr sz="1800" spc="-25" dirty="0">
                <a:solidFill>
                  <a:srgbClr val="FFFFFF"/>
                </a:solidFill>
              </a:rPr>
              <a:t>ОБРАЗОВАНИЯ»</a:t>
            </a:r>
            <a:r>
              <a:rPr sz="1800" spc="-65" dirty="0">
                <a:solidFill>
                  <a:srgbClr val="FFFFFF"/>
                </a:solidFill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(НИКО)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00" y="1428750"/>
            <a:ext cx="4726300" cy="5924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14350">
              <a:lnSpc>
                <a:spcPts val="2100"/>
              </a:lnSpc>
              <a:spcBef>
                <a:spcPts val="219"/>
              </a:spcBef>
            </a:pPr>
            <a:r>
              <a:rPr lang="ru-RU" sz="1800" b="1" spc="-5" dirty="0" smtClean="0">
                <a:solidFill>
                  <a:schemeClr val="bg1"/>
                </a:solidFill>
                <a:latin typeface="Arial"/>
                <a:cs typeface="Arial"/>
              </a:rPr>
              <a:t>ИЗДАТЕЛЬСТВО </a:t>
            </a:r>
          </a:p>
          <a:p>
            <a:pPr marL="12700" marR="514350">
              <a:lnSpc>
                <a:spcPts val="2100"/>
              </a:lnSpc>
              <a:spcBef>
                <a:spcPts val="219"/>
              </a:spcBef>
            </a:pPr>
            <a:r>
              <a:rPr lang="ru-RU" sz="1800" b="1" spc="-5" dirty="0" smtClean="0">
                <a:solidFill>
                  <a:schemeClr val="bg1"/>
                </a:solidFill>
                <a:latin typeface="Arial"/>
                <a:cs typeface="Arial"/>
              </a:rPr>
              <a:t>«НАЦИОНАЛЬНОЕ ОБРАЗОВАНИЕ»</a:t>
            </a:r>
            <a:endParaRPr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7224" y="2571748"/>
            <a:ext cx="1701164" cy="19223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160"/>
              </a:spcBef>
            </a:pPr>
            <a:r>
              <a:rPr lang="ru-RU" sz="1600" spc="-5" dirty="0" smtClean="0">
                <a:solidFill>
                  <a:srgbClr val="53C4F1"/>
                </a:solidFill>
                <a:latin typeface="Arial"/>
                <a:cs typeface="Arial"/>
              </a:rPr>
              <a:t>2021-2022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400550"/>
            <a:ext cx="5638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РЕГИОНАЛЬНЫЙ ДИРЕКТОР ОТДЕЛА РЕГИОНАЛЬНОГО РАЗВИТИЯ</a:t>
            </a:r>
          </a:p>
          <a:p>
            <a:r>
              <a:rPr lang="ru-RU" sz="1400" b="1" dirty="0" smtClean="0"/>
              <a:t>Тел.: 8-981-705-66-25</a:t>
            </a:r>
          </a:p>
          <a:p>
            <a:r>
              <a:rPr lang="ru-RU" sz="1400" b="1" dirty="0" err="1" smtClean="0"/>
              <a:t>Эл.адрес</a:t>
            </a:r>
            <a:r>
              <a:rPr lang="ru-RU" sz="1400" b="1" dirty="0" smtClean="0"/>
              <a:t>: fedotova@nobr.ru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943350"/>
            <a:ext cx="2590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119D5"/>
                </a:solidFill>
              </a:rPr>
              <a:t>ФЕДОТОВА ИРИНА ИВАНОВНА</a:t>
            </a:r>
            <a:endParaRPr lang="ru-RU" sz="1400" b="1" dirty="0">
              <a:solidFill>
                <a:srgbClr val="4119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700" y="55542"/>
            <a:ext cx="417850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b="1" spc="-10" dirty="0">
                <a:solidFill>
                  <a:srgbClr val="FFFFFF"/>
                </a:solidFill>
                <a:latin typeface="Arial"/>
                <a:cs typeface="Arial"/>
              </a:rPr>
              <a:t>УЧЕБНО-МЕТОДИЧЕСКОЕ СОПРОВОЖДЕНИЕ  КУРСОВ </a:t>
            </a:r>
            <a:r>
              <a:rPr lang="ru-RU" sz="1400" b="1" dirty="0">
                <a:solidFill>
                  <a:srgbClr val="FFFFFF"/>
                </a:solidFill>
                <a:latin typeface="Arial"/>
                <a:cs typeface="Arial"/>
              </a:rPr>
              <a:t>ПОВЫШЕНИЯ </a:t>
            </a:r>
            <a:r>
              <a:rPr lang="ru-RU" sz="1400" b="1" spc="-10" dirty="0">
                <a:solidFill>
                  <a:srgbClr val="FFFFFF"/>
                </a:solidFill>
                <a:latin typeface="Arial"/>
                <a:cs typeface="Arial"/>
              </a:rPr>
              <a:t>КВАЛИФИКАЦИИ</a:t>
            </a:r>
            <a:endParaRPr lang="ru-RU"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50011" y="140195"/>
            <a:ext cx="1162594" cy="302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0036" y="803262"/>
            <a:ext cx="624205" cy="4025265"/>
          </a:xfrm>
          <a:custGeom>
            <a:avLst/>
            <a:gdLst/>
            <a:ahLst/>
            <a:cxnLst/>
            <a:rect l="l" t="t" r="r" b="b"/>
            <a:pathLst>
              <a:path w="624204" h="4025265">
                <a:moveTo>
                  <a:pt x="623963" y="0"/>
                </a:moveTo>
                <a:lnTo>
                  <a:pt x="0" y="0"/>
                </a:lnTo>
                <a:lnTo>
                  <a:pt x="0" y="4024795"/>
                </a:lnTo>
                <a:lnTo>
                  <a:pt x="623963" y="4024795"/>
                </a:lnTo>
                <a:lnTo>
                  <a:pt x="623963" y="0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14702" y="2453225"/>
            <a:ext cx="437515" cy="215773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ОСНОВНОЕ И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CРЕДНЕЕ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ОБЩЕЕ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93" y="705646"/>
            <a:ext cx="1399578" cy="18661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0" y="705646"/>
            <a:ext cx="1321137" cy="17615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" y="1834214"/>
            <a:ext cx="1375363" cy="18338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18" y="2836167"/>
            <a:ext cx="1486715" cy="19822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65" y="724195"/>
            <a:ext cx="1876393" cy="24534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86" y="1705541"/>
            <a:ext cx="1521439" cy="20285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74" y="2365685"/>
            <a:ext cx="1876393" cy="24628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78" y="2838284"/>
            <a:ext cx="1492683" cy="19902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700" y="55542"/>
            <a:ext cx="402610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b="1" spc="-5" dirty="0">
                <a:solidFill>
                  <a:srgbClr val="FFFFFF"/>
                </a:solidFill>
                <a:latin typeface="Arial"/>
                <a:cs typeface="Arial"/>
              </a:rPr>
              <a:t>ДИСТАНЦИОННОЕ ОБУЧЕНИЕ </a:t>
            </a:r>
            <a:br>
              <a:rPr lang="ru-RU" sz="1400" b="1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400" b="1" spc="-5" dirty="0">
                <a:solidFill>
                  <a:srgbClr val="FFFFFF"/>
                </a:solidFill>
                <a:latin typeface="Arial"/>
                <a:cs typeface="Arial"/>
              </a:rPr>
              <a:t>НА ОНЛАЙН-ПЛАТФОРМЕ АНО ДПО «НИКО»</a:t>
            </a:r>
            <a:endParaRPr lang="ru-RU"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50011" y="140195"/>
            <a:ext cx="1162594" cy="302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4200" y="895350"/>
            <a:ext cx="1295399" cy="1308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4200" y="2343150"/>
            <a:ext cx="1333486" cy="1333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8520036" y="803262"/>
            <a:ext cx="624205" cy="4025265"/>
          </a:xfrm>
          <a:custGeom>
            <a:avLst/>
            <a:gdLst/>
            <a:ahLst/>
            <a:cxnLst/>
            <a:rect l="l" t="t" r="r" b="b"/>
            <a:pathLst>
              <a:path w="624204" h="4025265">
                <a:moveTo>
                  <a:pt x="623963" y="0"/>
                </a:moveTo>
                <a:lnTo>
                  <a:pt x="0" y="0"/>
                </a:lnTo>
                <a:lnTo>
                  <a:pt x="0" y="4024795"/>
                </a:lnTo>
                <a:lnTo>
                  <a:pt x="623963" y="4024795"/>
                </a:lnTo>
                <a:lnTo>
                  <a:pt x="623963" y="0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 txBox="1"/>
          <p:nvPr/>
        </p:nvSpPr>
        <p:spPr>
          <a:xfrm>
            <a:off x="8614702" y="2453225"/>
            <a:ext cx="436017" cy="215773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b="1" spc="-5" dirty="0" smtClean="0">
                <a:solidFill>
                  <a:srgbClr val="FFFFFF"/>
                </a:solidFill>
                <a:latin typeface="Arial"/>
                <a:cs typeface="Arial"/>
              </a:rPr>
              <a:t>CРЕДНЕЕ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ОБЩЕЕ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3715" t="26790" r="27930" b="11504"/>
          <a:stretch/>
        </p:blipFill>
        <p:spPr>
          <a:xfrm>
            <a:off x="76200" y="590550"/>
            <a:ext cx="6629400" cy="31852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75" y="3714750"/>
            <a:ext cx="85228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choolBookCSanPin-Bold"/>
              </a:rPr>
              <a:t>Цель проекта: </a:t>
            </a:r>
            <a:r>
              <a:rPr lang="ru-RU" sz="1400" dirty="0">
                <a:latin typeface="SchoolBookCSanPin-Regular"/>
              </a:rPr>
              <a:t>повышение результативности выпускников на </a:t>
            </a:r>
            <a:r>
              <a:rPr lang="ru-RU" sz="1400" dirty="0" smtClean="0">
                <a:latin typeface="SchoolBookCSanPin-Regular"/>
              </a:rPr>
              <a:t>ЕГЭ 2022 </a:t>
            </a:r>
            <a:r>
              <a:rPr lang="ru-RU" sz="1400" dirty="0">
                <a:latin typeface="SchoolBookCSanPin-Regular"/>
              </a:rPr>
              <a:t>г. в условиях значительных изменений модели </a:t>
            </a:r>
            <a:r>
              <a:rPr lang="ru-RU" sz="1400" dirty="0" smtClean="0">
                <a:latin typeface="SchoolBookCSanPin-Regular"/>
              </a:rPr>
              <a:t>контрольно-измерительных </a:t>
            </a:r>
            <a:r>
              <a:rPr lang="ru-RU" sz="1400" dirty="0">
                <a:latin typeface="SchoolBookCSanPin-Regular"/>
              </a:rPr>
              <a:t>материалов экзамена.</a:t>
            </a:r>
          </a:p>
          <a:p>
            <a:r>
              <a:rPr lang="ru-RU" b="1" dirty="0">
                <a:latin typeface="SchoolBookCSanPin-Bold"/>
              </a:rPr>
              <a:t>Участники проекта: </a:t>
            </a:r>
            <a:r>
              <a:rPr lang="ru-RU" sz="1400" dirty="0">
                <a:latin typeface="SchoolBookCSanPin-Regular"/>
              </a:rPr>
              <a:t>представители региональных и </a:t>
            </a:r>
            <a:r>
              <a:rPr lang="ru-RU" sz="1400" dirty="0" smtClean="0">
                <a:latin typeface="SchoolBookCSanPin-Regular"/>
              </a:rPr>
              <a:t>муниципальных органов </a:t>
            </a:r>
            <a:r>
              <a:rPr lang="ru-RU" sz="1400" dirty="0">
                <a:latin typeface="SchoolBookCSanPin-Regular"/>
              </a:rPr>
              <a:t>управления образованием, организаций общего, высшего и </a:t>
            </a:r>
            <a:r>
              <a:rPr lang="ru-RU" sz="1400" dirty="0" smtClean="0">
                <a:latin typeface="SchoolBookCSanPin-Regular"/>
              </a:rPr>
              <a:t>дополнительного </a:t>
            </a:r>
            <a:r>
              <a:rPr lang="ru-RU" sz="1400" dirty="0">
                <a:latin typeface="SchoolBookCSanPin-Regular"/>
              </a:rPr>
              <a:t>профессионального образования, физические лица (</a:t>
            </a:r>
            <a:r>
              <a:rPr lang="ru-RU" sz="1400" dirty="0" smtClean="0">
                <a:latin typeface="SchoolBookCSanPin-Regular"/>
              </a:rPr>
              <a:t>педагоги</a:t>
            </a:r>
            <a:r>
              <a:rPr lang="ru-RU" sz="1400" dirty="0">
                <a:latin typeface="SchoolBookCSanPin-Regular"/>
              </a:rPr>
              <a:t>, выпускники 11-х классов и их родители (законные представители).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652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3733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srgbClr val="FFFFFF"/>
                </a:solidFill>
              </a:rPr>
              <a:t>ФЕДОТОВА ИРИНА ИВАНОВНА</a:t>
            </a:r>
            <a:br>
              <a:rPr lang="ru-RU" spc="-10" dirty="0" smtClean="0">
                <a:solidFill>
                  <a:srgbClr val="FFFFFF"/>
                </a:solidFill>
              </a:rPr>
            </a:br>
            <a:r>
              <a:rPr lang="ru-RU" spc="-10" dirty="0" smtClean="0">
                <a:solidFill>
                  <a:srgbClr val="FFFFFF"/>
                </a:solidFill>
              </a:rPr>
              <a:t> РЕГИОНАЛЬНЫЙ ДИРЕКТОР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4552950"/>
            <a:ext cx="26670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14702" y="2453225"/>
            <a:ext cx="437515" cy="215773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ОСНОВНОЕ И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CРЕДНЕЕ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ОБЩЕЕ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Picture 2" descr="https://nobr.ru/images/logo_no_v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99054"/>
            <a:ext cx="1600200" cy="41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print"/>
          <a:stretch/>
        </p:blipFill>
        <p:spPr>
          <a:xfrm>
            <a:off x="228600" y="666750"/>
            <a:ext cx="1676400" cy="24384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62200" y="742950"/>
            <a:ext cx="6553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0" fontAlgn="base"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Clr>
                <a:srgbClr val="2D3494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2D3494"/>
                </a:solidFill>
                <a:latin typeface="Calibri" pitchFamily="34" charset="0"/>
              </a:rPr>
              <a:t>Учитель математики и информатики высшей квалификационной категории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1200150"/>
            <a:ext cx="6629400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0" fontAlgn="base"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Clr>
                <a:srgbClr val="2D3494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2D3494"/>
                </a:solidFill>
                <a:latin typeface="Calibri" pitchFamily="34" charset="0"/>
              </a:rPr>
              <a:t>Педагогический стаж 20 лет</a:t>
            </a:r>
          </a:p>
          <a:p>
            <a:pPr indent="360360" fontAlgn="base"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Clr>
                <a:srgbClr val="2D3494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2D3494"/>
                </a:solidFill>
                <a:latin typeface="Calibri" pitchFamily="34" charset="0"/>
              </a:rPr>
              <a:t>Руководитель групп школьников в археологических экспедициях и слетах по пожарно-прикладному спорту</a:t>
            </a:r>
          </a:p>
          <a:p>
            <a:pPr indent="360360" fontAlgn="base"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Clr>
                <a:srgbClr val="2D3494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2D3494"/>
                </a:solidFill>
                <a:latin typeface="Calibri" pitchFamily="34" charset="0"/>
              </a:rPr>
              <a:t>Член жюри конкурса «Учитель  третьего тысячелетия» </a:t>
            </a:r>
            <a:r>
              <a:rPr lang="ru-RU" sz="1400" dirty="0" smtClean="0">
                <a:solidFill>
                  <a:srgbClr val="2D3494"/>
                </a:solidFill>
                <a:latin typeface="Calibri" pitchFamily="34" charset="0"/>
              </a:rPr>
              <a:t>г. Москвы</a:t>
            </a:r>
            <a:endParaRPr lang="ru-RU" sz="1400" dirty="0">
              <a:solidFill>
                <a:srgbClr val="2D3494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43400" y="363855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Тел.: 8-981-705-66-25</a:t>
            </a:r>
          </a:p>
          <a:p>
            <a:r>
              <a:rPr lang="ru-RU" sz="1400" b="1" dirty="0" err="1"/>
              <a:t>Эл.адрес</a:t>
            </a:r>
            <a:r>
              <a:rPr lang="ru-RU" sz="1400" b="1" dirty="0"/>
              <a:t>: fedotova@nobr.ru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3333750"/>
            <a:ext cx="2209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D3494"/>
                </a:solidFill>
                <a:latin typeface="Calibri" panose="020F0502020204030204" pitchFamily="34" charset="0"/>
              </a:rPr>
              <a:t>Самая большая привилегия, которая дана человеку свыше, – быть причиной добрых перемен в чьей-то жизни. </a:t>
            </a:r>
          </a:p>
          <a:p>
            <a:r>
              <a:rPr lang="ru-RU" sz="1400" i="1" dirty="0">
                <a:solidFill>
                  <a:srgbClr val="2D3494"/>
                </a:solidFill>
                <a:latin typeface="Calibri" panose="020F0502020204030204" pitchFamily="34" charset="0"/>
              </a:rPr>
              <a:t>                                                     </a:t>
            </a:r>
            <a:r>
              <a:rPr lang="ru-RU" sz="1400" b="1" i="1" dirty="0" err="1">
                <a:solidFill>
                  <a:srgbClr val="2D3494"/>
                </a:solidFill>
                <a:latin typeface="Calibri" panose="020F0502020204030204" pitchFamily="34" charset="0"/>
              </a:rPr>
              <a:t>Б.Паскаль</a:t>
            </a:r>
            <a:endParaRPr lang="ru-RU" sz="1400" b="1" i="1" dirty="0">
              <a:solidFill>
                <a:srgbClr val="2D349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967200" y="929227"/>
            <a:ext cx="651510" cy="690245"/>
          </a:xfrm>
          <a:custGeom>
            <a:avLst/>
            <a:gdLst/>
            <a:ahLst/>
            <a:cxnLst/>
            <a:rect l="l" t="t" r="r" b="b"/>
            <a:pathLst>
              <a:path w="651510" h="690244">
                <a:moveTo>
                  <a:pt x="49856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37451"/>
                </a:lnTo>
                <a:lnTo>
                  <a:pt x="7769" y="585619"/>
                </a:lnTo>
                <a:lnTo>
                  <a:pt x="29405" y="627454"/>
                </a:lnTo>
                <a:lnTo>
                  <a:pt x="62396" y="660445"/>
                </a:lnTo>
                <a:lnTo>
                  <a:pt x="104231" y="682081"/>
                </a:lnTo>
                <a:lnTo>
                  <a:pt x="152400" y="689851"/>
                </a:lnTo>
                <a:lnTo>
                  <a:pt x="498563" y="689851"/>
                </a:lnTo>
                <a:lnTo>
                  <a:pt x="546732" y="682081"/>
                </a:lnTo>
                <a:lnTo>
                  <a:pt x="588567" y="660445"/>
                </a:lnTo>
                <a:lnTo>
                  <a:pt x="621558" y="627454"/>
                </a:lnTo>
                <a:lnTo>
                  <a:pt x="643193" y="585619"/>
                </a:lnTo>
                <a:lnTo>
                  <a:pt x="650963" y="537451"/>
                </a:lnTo>
                <a:lnTo>
                  <a:pt x="650963" y="152400"/>
                </a:lnTo>
                <a:lnTo>
                  <a:pt x="643193" y="104231"/>
                </a:lnTo>
                <a:lnTo>
                  <a:pt x="621558" y="62396"/>
                </a:lnTo>
                <a:lnTo>
                  <a:pt x="588567" y="29405"/>
                </a:lnTo>
                <a:lnTo>
                  <a:pt x="546732" y="7769"/>
                </a:lnTo>
                <a:lnTo>
                  <a:pt x="498563" y="0"/>
                </a:lnTo>
                <a:close/>
              </a:path>
            </a:pathLst>
          </a:custGeom>
          <a:solidFill>
            <a:srgbClr val="CEE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7200" y="1719426"/>
            <a:ext cx="651510" cy="690245"/>
          </a:xfrm>
          <a:custGeom>
            <a:avLst/>
            <a:gdLst/>
            <a:ahLst/>
            <a:cxnLst/>
            <a:rect l="l" t="t" r="r" b="b"/>
            <a:pathLst>
              <a:path w="651510" h="690244">
                <a:moveTo>
                  <a:pt x="49856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37451"/>
                </a:lnTo>
                <a:lnTo>
                  <a:pt x="7769" y="585619"/>
                </a:lnTo>
                <a:lnTo>
                  <a:pt x="29405" y="627454"/>
                </a:lnTo>
                <a:lnTo>
                  <a:pt x="62396" y="660445"/>
                </a:lnTo>
                <a:lnTo>
                  <a:pt x="104231" y="682081"/>
                </a:lnTo>
                <a:lnTo>
                  <a:pt x="152400" y="689851"/>
                </a:lnTo>
                <a:lnTo>
                  <a:pt x="498563" y="689851"/>
                </a:lnTo>
                <a:lnTo>
                  <a:pt x="546732" y="682081"/>
                </a:lnTo>
                <a:lnTo>
                  <a:pt x="588567" y="660445"/>
                </a:lnTo>
                <a:lnTo>
                  <a:pt x="621558" y="627454"/>
                </a:lnTo>
                <a:lnTo>
                  <a:pt x="643193" y="585619"/>
                </a:lnTo>
                <a:lnTo>
                  <a:pt x="650963" y="537451"/>
                </a:lnTo>
                <a:lnTo>
                  <a:pt x="650963" y="152400"/>
                </a:lnTo>
                <a:lnTo>
                  <a:pt x="643193" y="104231"/>
                </a:lnTo>
                <a:lnTo>
                  <a:pt x="621558" y="62396"/>
                </a:lnTo>
                <a:lnTo>
                  <a:pt x="588567" y="29405"/>
                </a:lnTo>
                <a:lnTo>
                  <a:pt x="546732" y="7769"/>
                </a:lnTo>
                <a:lnTo>
                  <a:pt x="498563" y="0"/>
                </a:lnTo>
                <a:close/>
              </a:path>
            </a:pathLst>
          </a:custGeom>
          <a:solidFill>
            <a:srgbClr val="F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7200" y="2504624"/>
            <a:ext cx="651510" cy="690245"/>
          </a:xfrm>
          <a:custGeom>
            <a:avLst/>
            <a:gdLst/>
            <a:ahLst/>
            <a:cxnLst/>
            <a:rect l="l" t="t" r="r" b="b"/>
            <a:pathLst>
              <a:path w="651510" h="690244">
                <a:moveTo>
                  <a:pt x="49856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37451"/>
                </a:lnTo>
                <a:lnTo>
                  <a:pt x="7769" y="585619"/>
                </a:lnTo>
                <a:lnTo>
                  <a:pt x="29405" y="627454"/>
                </a:lnTo>
                <a:lnTo>
                  <a:pt x="62396" y="660445"/>
                </a:lnTo>
                <a:lnTo>
                  <a:pt x="104231" y="682081"/>
                </a:lnTo>
                <a:lnTo>
                  <a:pt x="152400" y="689851"/>
                </a:lnTo>
                <a:lnTo>
                  <a:pt x="498563" y="689851"/>
                </a:lnTo>
                <a:lnTo>
                  <a:pt x="546732" y="682081"/>
                </a:lnTo>
                <a:lnTo>
                  <a:pt x="588567" y="660445"/>
                </a:lnTo>
                <a:lnTo>
                  <a:pt x="621558" y="627454"/>
                </a:lnTo>
                <a:lnTo>
                  <a:pt x="643193" y="585619"/>
                </a:lnTo>
                <a:lnTo>
                  <a:pt x="650963" y="537451"/>
                </a:lnTo>
                <a:lnTo>
                  <a:pt x="650963" y="152400"/>
                </a:lnTo>
                <a:lnTo>
                  <a:pt x="643193" y="104231"/>
                </a:lnTo>
                <a:lnTo>
                  <a:pt x="621558" y="62396"/>
                </a:lnTo>
                <a:lnTo>
                  <a:pt x="588567" y="29405"/>
                </a:lnTo>
                <a:lnTo>
                  <a:pt x="546732" y="7769"/>
                </a:lnTo>
                <a:lnTo>
                  <a:pt x="498563" y="0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7200" y="3291714"/>
            <a:ext cx="651510" cy="690245"/>
          </a:xfrm>
          <a:custGeom>
            <a:avLst/>
            <a:gdLst/>
            <a:ahLst/>
            <a:cxnLst/>
            <a:rect l="l" t="t" r="r" b="b"/>
            <a:pathLst>
              <a:path w="651510" h="690245">
                <a:moveTo>
                  <a:pt x="49856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537451"/>
                </a:lnTo>
                <a:lnTo>
                  <a:pt x="7769" y="585619"/>
                </a:lnTo>
                <a:lnTo>
                  <a:pt x="29405" y="627454"/>
                </a:lnTo>
                <a:lnTo>
                  <a:pt x="62396" y="660445"/>
                </a:lnTo>
                <a:lnTo>
                  <a:pt x="104231" y="682081"/>
                </a:lnTo>
                <a:lnTo>
                  <a:pt x="152400" y="689851"/>
                </a:lnTo>
                <a:lnTo>
                  <a:pt x="498563" y="689851"/>
                </a:lnTo>
                <a:lnTo>
                  <a:pt x="546732" y="682081"/>
                </a:lnTo>
                <a:lnTo>
                  <a:pt x="588567" y="660445"/>
                </a:lnTo>
                <a:lnTo>
                  <a:pt x="621558" y="627454"/>
                </a:lnTo>
                <a:lnTo>
                  <a:pt x="643193" y="585619"/>
                </a:lnTo>
                <a:lnTo>
                  <a:pt x="650963" y="537451"/>
                </a:lnTo>
                <a:lnTo>
                  <a:pt x="650963" y="152399"/>
                </a:lnTo>
                <a:lnTo>
                  <a:pt x="643193" y="104231"/>
                </a:lnTo>
                <a:lnTo>
                  <a:pt x="621558" y="62396"/>
                </a:lnTo>
                <a:lnTo>
                  <a:pt x="588567" y="29405"/>
                </a:lnTo>
                <a:lnTo>
                  <a:pt x="546732" y="7769"/>
                </a:lnTo>
                <a:lnTo>
                  <a:pt x="498563" y="0"/>
                </a:lnTo>
                <a:close/>
              </a:path>
            </a:pathLst>
          </a:custGeom>
          <a:solidFill>
            <a:srgbClr val="367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7200" y="4078804"/>
            <a:ext cx="651510" cy="690245"/>
          </a:xfrm>
          <a:custGeom>
            <a:avLst/>
            <a:gdLst/>
            <a:ahLst/>
            <a:cxnLst/>
            <a:rect l="l" t="t" r="r" b="b"/>
            <a:pathLst>
              <a:path w="651510" h="690245">
                <a:moveTo>
                  <a:pt x="49856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537451"/>
                </a:lnTo>
                <a:lnTo>
                  <a:pt x="7769" y="585619"/>
                </a:lnTo>
                <a:lnTo>
                  <a:pt x="29405" y="627454"/>
                </a:lnTo>
                <a:lnTo>
                  <a:pt x="62396" y="660445"/>
                </a:lnTo>
                <a:lnTo>
                  <a:pt x="104231" y="682081"/>
                </a:lnTo>
                <a:lnTo>
                  <a:pt x="152400" y="689851"/>
                </a:lnTo>
                <a:lnTo>
                  <a:pt x="498563" y="689851"/>
                </a:lnTo>
                <a:lnTo>
                  <a:pt x="546732" y="682081"/>
                </a:lnTo>
                <a:lnTo>
                  <a:pt x="588567" y="660445"/>
                </a:lnTo>
                <a:lnTo>
                  <a:pt x="621558" y="627454"/>
                </a:lnTo>
                <a:lnTo>
                  <a:pt x="643193" y="585619"/>
                </a:lnTo>
                <a:lnTo>
                  <a:pt x="650963" y="537451"/>
                </a:lnTo>
                <a:lnTo>
                  <a:pt x="650963" y="152399"/>
                </a:lnTo>
                <a:lnTo>
                  <a:pt x="643193" y="104231"/>
                </a:lnTo>
                <a:lnTo>
                  <a:pt x="621558" y="62396"/>
                </a:lnTo>
                <a:lnTo>
                  <a:pt x="588567" y="29405"/>
                </a:lnTo>
                <a:lnTo>
                  <a:pt x="546732" y="7769"/>
                </a:lnTo>
                <a:lnTo>
                  <a:pt x="498563" y="0"/>
                </a:lnTo>
                <a:close/>
              </a:path>
            </a:pathLst>
          </a:custGeom>
          <a:solidFill>
            <a:srgbClr val="929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0" y="576008"/>
                </a:moveTo>
                <a:lnTo>
                  <a:pt x="9144000" y="576008"/>
                </a:lnTo>
                <a:lnTo>
                  <a:pt x="9144000" y="0"/>
                </a:lnTo>
                <a:lnTo>
                  <a:pt x="0" y="0"/>
                </a:lnTo>
                <a:lnTo>
                  <a:pt x="0" y="576008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6066" y="929220"/>
            <a:ext cx="4280535" cy="69024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58115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Дошкольное образование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3499" y="1043371"/>
            <a:ext cx="1212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8579" y="1840613"/>
            <a:ext cx="2165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3659" y="2618653"/>
            <a:ext cx="3117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5828" y="3405609"/>
            <a:ext cx="3498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0748" y="4192564"/>
            <a:ext cx="2546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6066" y="1718398"/>
            <a:ext cx="4280535" cy="69024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15811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Начальное </a:t>
            </a:r>
            <a:r>
              <a:rPr sz="1200" b="1" dirty="0">
                <a:latin typeface="Arial"/>
                <a:cs typeface="Arial"/>
              </a:rPr>
              <a:t>общее </a:t>
            </a:r>
            <a:r>
              <a:rPr sz="1200" b="1" spc="-10" dirty="0">
                <a:latin typeface="Arial"/>
                <a:cs typeface="Arial"/>
              </a:rPr>
              <a:t>образование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6066" y="2504617"/>
            <a:ext cx="4280535" cy="69024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15811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Основное и </a:t>
            </a:r>
            <a:r>
              <a:rPr sz="1200" b="1" spc="-5" dirty="0">
                <a:latin typeface="Arial"/>
                <a:cs typeface="Arial"/>
              </a:rPr>
              <a:t>среднее </a:t>
            </a:r>
            <a:r>
              <a:rPr sz="1200" b="1" dirty="0">
                <a:latin typeface="Arial"/>
                <a:cs typeface="Arial"/>
              </a:rPr>
              <a:t>общее</a:t>
            </a:r>
            <a:r>
              <a:rPr sz="1200" b="1" spc="-10" dirty="0">
                <a:latin typeface="Arial"/>
                <a:cs typeface="Arial"/>
              </a:rPr>
              <a:t> образование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5800" y="4019550"/>
            <a:ext cx="4280535" cy="814967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Подготовка </a:t>
            </a:r>
            <a:r>
              <a:rPr sz="1200" b="1" dirty="0">
                <a:latin typeface="Arial"/>
                <a:cs typeface="Arial"/>
              </a:rPr>
              <a:t>к </a:t>
            </a:r>
            <a:r>
              <a:rPr sz="1200" b="1" spc="-10" dirty="0">
                <a:latin typeface="Arial"/>
                <a:cs typeface="Arial"/>
              </a:rPr>
              <a:t>государственной </a:t>
            </a:r>
            <a:r>
              <a:rPr sz="1200" b="1" spc="-10" dirty="0" err="1">
                <a:latin typeface="Arial"/>
                <a:cs typeface="Arial"/>
              </a:rPr>
              <a:t>итоговой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 err="1" smtClean="0">
                <a:latin typeface="Arial"/>
                <a:cs typeface="Arial"/>
              </a:rPr>
              <a:t>аттестации</a:t>
            </a:r>
            <a:endParaRPr lang="ru-RU" sz="1200" b="1" spc="-10" dirty="0" smtClean="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</a:pPr>
            <a:endParaRPr lang="ru-RU" sz="1200" b="1" spc="-10" dirty="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5800" y="3257550"/>
            <a:ext cx="4243882" cy="69955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985" rIns="0" bIns="0" rtlCol="0">
            <a:spAutoFit/>
          </a:bodyPr>
          <a:lstStyle/>
          <a:p>
            <a:pPr marL="168910">
              <a:lnSpc>
                <a:spcPct val="100000"/>
              </a:lnSpc>
            </a:pPr>
            <a:endParaRPr lang="ru-RU" sz="1650" dirty="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lang="ru-RU" sz="1650" b="1" spc="-5" dirty="0"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latin typeface="Arial"/>
                <a:cs typeface="Arial"/>
              </a:rPr>
              <a:t>Управление образованием</a:t>
            </a:r>
          </a:p>
          <a:p>
            <a:pPr marL="168910"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3753" y="2343150"/>
            <a:ext cx="2012631" cy="52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https://nobr.ru/images/logo_no_v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950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АНО </a:t>
            </a:r>
            <a:r>
              <a:rPr b="0" spc="-5" dirty="0">
                <a:solidFill>
                  <a:srgbClr val="FFFFFF"/>
                </a:solidFill>
                <a:latin typeface="Arial"/>
                <a:cs typeface="Arial"/>
              </a:rPr>
              <a:t>ДПО </a:t>
            </a:r>
            <a:r>
              <a:rPr spc="-5" dirty="0">
                <a:solidFill>
                  <a:srgbClr val="FFFFFF"/>
                </a:solidFill>
              </a:rPr>
              <a:t>«НАЦИОНАЛЬНЫЙ ИНСТИТУТ </a:t>
            </a:r>
            <a:r>
              <a:rPr spc="-30" dirty="0">
                <a:solidFill>
                  <a:srgbClr val="FFFFFF"/>
                </a:solidFill>
              </a:rPr>
              <a:t>КАЧЕСТВА </a:t>
            </a:r>
            <a:r>
              <a:rPr spc="-25" dirty="0">
                <a:solidFill>
                  <a:srgbClr val="FFFFFF"/>
                </a:solidFill>
              </a:rPr>
              <a:t>ОБРАЗОВАНИЯ»  </a:t>
            </a:r>
            <a:r>
              <a:rPr dirty="0">
                <a:solidFill>
                  <a:srgbClr val="FFFFFF"/>
                </a:solidFill>
              </a:rPr>
              <a:t>(НИКО)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2400" y="1352550"/>
            <a:ext cx="5181600" cy="553998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Внутренняя оценка качества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дошкольного образования в ДОУ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>
          <a:xfrm>
            <a:off x="5715000" y="1428750"/>
            <a:ext cx="3276600" cy="381000"/>
          </a:xfrm>
        </p:spPr>
        <p:txBody>
          <a:bodyPr/>
          <a:lstStyle/>
          <a:p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1100" u="sng" dirty="0">
                <a:solidFill>
                  <a:srgbClr val="005BD1"/>
                </a:solidFill>
                <a:latin typeface="Arial" panose="020B0604020202020204" pitchFamily="34" charset="0"/>
                <a:hlinkClick r:id="rId3"/>
              </a:rPr>
              <a:t>https://iteach.niko.institute/courses/program-with-landing.xhtml?faces-redirect=true&amp;pid=1765</a:t>
            </a:r>
            <a:endParaRPr lang="ru-RU" sz="11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0BEF6D8C-B9EA-7549-A9E4-F80CE3E30A1D}"/>
              </a:ext>
            </a:extLst>
          </p:cNvPr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xmlns="" id="{02F8E30B-A960-A741-B727-AA2F014097A5}"/>
              </a:ext>
            </a:extLst>
          </p:cNvPr>
          <p:cNvSpPr/>
          <p:nvPr/>
        </p:nvSpPr>
        <p:spPr>
          <a:xfrm>
            <a:off x="7650011" y="140195"/>
            <a:ext cx="1162594" cy="302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xmlns="" id="{8FF78152-8098-7548-8F5F-5884A7B264D0}"/>
              </a:ext>
            </a:extLst>
          </p:cNvPr>
          <p:cNvSpPr txBox="1">
            <a:spLocks/>
          </p:cNvSpPr>
          <p:nvPr/>
        </p:nvSpPr>
        <p:spPr>
          <a:xfrm>
            <a:off x="2743200" y="63951"/>
            <a:ext cx="44701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35" dirty="0">
                <a:solidFill>
                  <a:srgbClr val="FFFFFF"/>
                </a:solidFill>
              </a:rPr>
              <a:t>ПРОГРАММА ПОВЫШЕНИЯ </a:t>
            </a:r>
            <a:br>
              <a:rPr lang="ru-RU" kern="0" spc="-35" dirty="0">
                <a:solidFill>
                  <a:srgbClr val="FFFFFF"/>
                </a:solidFill>
              </a:rPr>
            </a:br>
            <a:r>
              <a:rPr lang="ru-RU" kern="0" spc="-35" dirty="0">
                <a:solidFill>
                  <a:srgbClr val="FFFFFF"/>
                </a:solidFill>
              </a:rPr>
              <a:t>КВАЛИФИКАЦИИ </a:t>
            </a:r>
            <a:r>
              <a:rPr lang="ru-RU" kern="0" spc="-35" dirty="0" smtClean="0">
                <a:solidFill>
                  <a:srgbClr val="FFFFFF"/>
                </a:solidFill>
              </a:rPr>
              <a:t>ПЕДАГОГОВ</a:t>
            </a:r>
            <a:endParaRPr lang="ru-RU" kern="0" dirty="0">
              <a:solidFill>
                <a:srgbClr val="FFFFFF"/>
              </a:solidFill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10A245BF-E796-3543-9ED7-DD14758B0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99264"/>
              </p:ext>
            </p:extLst>
          </p:nvPr>
        </p:nvGraphicFramePr>
        <p:xfrm>
          <a:off x="152400" y="57150"/>
          <a:ext cx="1371600" cy="97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Acrobat Document" r:id="rId5" imgW="7991197" imgH="5667233" progId="AcroExch.Document.DC">
                  <p:embed/>
                </p:oleObj>
              </mc:Choice>
              <mc:Fallback>
                <p:oleObj name="Acrobat Document" r:id="rId5" imgW="7991197" imgH="5667233" progId="AcroExch.Document.DC">
                  <p:embed/>
                  <p:pic>
                    <p:nvPicPr>
                      <p:cNvPr id="22" name="Объект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57150"/>
                        <a:ext cx="1371600" cy="97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15000" y="3943350"/>
            <a:ext cx="32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solidFill>
                  <a:srgbClr val="005BD1"/>
                </a:solidFill>
                <a:latin typeface="Arial" panose="020B0604020202020204" pitchFamily="34" charset="0"/>
                <a:hlinkClick r:id="rId7"/>
              </a:rPr>
              <a:t>https</a:t>
            </a:r>
            <a:r>
              <a:rPr lang="ru-RU" sz="1100" u="sng" dirty="0">
                <a:solidFill>
                  <a:srgbClr val="005BD1"/>
                </a:solidFill>
                <a:latin typeface="Arial" panose="020B0604020202020204" pitchFamily="34" charset="0"/>
                <a:hlinkClick r:id="rId7"/>
              </a:rPr>
              <a:t>://iteach.niko.institute/courses/program-with-landing.xhtml?faces-redirect=true&amp;pid=1768</a:t>
            </a:r>
            <a:endParaRPr lang="ru-RU" sz="11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2266950"/>
            <a:ext cx="5529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Комплексная подготовка экспертов к проведению экспертной оценки качества ДО в ДОУ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1339" y="2343150"/>
            <a:ext cx="350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1100" u="sng" dirty="0">
                <a:solidFill>
                  <a:srgbClr val="005BD1"/>
                </a:solidFill>
                <a:latin typeface="Arial" panose="020B0604020202020204" pitchFamily="34" charset="0"/>
                <a:hlinkClick r:id="rId8"/>
              </a:rPr>
              <a:t>https://iteach.niko.institute/courses/program-with-landing.xhtml?faces-redirect=true&amp;pid=1753</a:t>
            </a:r>
            <a:endParaRPr lang="ru-RU" sz="11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00" y="325755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Дошкольное образование мирового уровня на платформе ООП ДО Вдохновение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8800" y="3181350"/>
            <a:ext cx="3276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1100" u="sng" dirty="0">
                <a:solidFill>
                  <a:srgbClr val="005BD1"/>
                </a:solidFill>
                <a:latin typeface="Arial" panose="020B0604020202020204" pitchFamily="34" charset="0"/>
                <a:hlinkClick r:id="rId9"/>
              </a:rPr>
              <a:t>https://iteach.niko.institute/courses/program-with-landing.xhtml?faces-redirect=true&amp;pid=1772</a:t>
            </a:r>
            <a:endParaRPr lang="ru-RU" sz="11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00" y="401955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Актуальные процессы в дошкольном образовании: ранний возраст на основе программы Вдохновение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743200" y="742950"/>
            <a:ext cx="3733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 smtClean="0">
                <a:solidFill>
                  <a:srgbClr val="333333"/>
                </a:solidFill>
                <a:latin typeface="Arial" panose="020B0604020202020204" pitchFamily="34" charset="0"/>
              </a:rPr>
              <a:t>ДОШКОЛЬНОЕ ОБРАЗОВАНИЕ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2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АНО </a:t>
            </a:r>
            <a:r>
              <a:rPr b="0" spc="-5" dirty="0">
                <a:solidFill>
                  <a:srgbClr val="FFFFFF"/>
                </a:solidFill>
                <a:latin typeface="Arial"/>
                <a:cs typeface="Arial"/>
              </a:rPr>
              <a:t>ДПО </a:t>
            </a:r>
            <a:r>
              <a:rPr spc="-5" dirty="0">
                <a:solidFill>
                  <a:srgbClr val="FFFFFF"/>
                </a:solidFill>
              </a:rPr>
              <a:t>«НАЦИОНАЛЬНЫЙ ИНСТИТУТ </a:t>
            </a:r>
            <a:r>
              <a:rPr spc="-30" dirty="0">
                <a:solidFill>
                  <a:srgbClr val="FFFFFF"/>
                </a:solidFill>
              </a:rPr>
              <a:t>КАЧЕСТВА </a:t>
            </a:r>
            <a:r>
              <a:rPr spc="-25" dirty="0">
                <a:solidFill>
                  <a:srgbClr val="FFFFFF"/>
                </a:solidFill>
              </a:rPr>
              <a:t>ОБРАЗОВАНИЯ»  </a:t>
            </a:r>
            <a:r>
              <a:rPr dirty="0">
                <a:solidFill>
                  <a:srgbClr val="FFFFFF"/>
                </a:solidFill>
              </a:rPr>
              <a:t>(НИКО)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0BEF6D8C-B9EA-7549-A9E4-F80CE3E30A1D}"/>
              </a:ext>
            </a:extLst>
          </p:cNvPr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xmlns="" id="{02F8E30B-A960-A741-B727-AA2F014097A5}"/>
              </a:ext>
            </a:extLst>
          </p:cNvPr>
          <p:cNvSpPr/>
          <p:nvPr/>
        </p:nvSpPr>
        <p:spPr>
          <a:xfrm>
            <a:off x="7650011" y="140195"/>
            <a:ext cx="1162594" cy="302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xmlns="" id="{8FF78152-8098-7548-8F5F-5884A7B264D0}"/>
              </a:ext>
            </a:extLst>
          </p:cNvPr>
          <p:cNvSpPr txBox="1">
            <a:spLocks/>
          </p:cNvSpPr>
          <p:nvPr/>
        </p:nvSpPr>
        <p:spPr>
          <a:xfrm>
            <a:off x="2743201" y="63951"/>
            <a:ext cx="3505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35" dirty="0">
                <a:solidFill>
                  <a:srgbClr val="FFFFFF"/>
                </a:solidFill>
              </a:rPr>
              <a:t>ПРОГРАММА ПОВЫШЕНИЯ </a:t>
            </a:r>
            <a:br>
              <a:rPr lang="ru-RU" kern="0" spc="-35" dirty="0">
                <a:solidFill>
                  <a:srgbClr val="FFFFFF"/>
                </a:solidFill>
              </a:rPr>
            </a:br>
            <a:r>
              <a:rPr lang="ru-RU" kern="0" spc="-35" dirty="0">
                <a:solidFill>
                  <a:srgbClr val="FFFFFF"/>
                </a:solidFill>
              </a:rPr>
              <a:t>КВАЛИФИКАЦИИ </a:t>
            </a:r>
            <a:r>
              <a:rPr lang="ru-RU" kern="0" spc="-35" dirty="0" smtClean="0">
                <a:solidFill>
                  <a:srgbClr val="FFFFFF"/>
                </a:solidFill>
              </a:rPr>
              <a:t>ПЕДАГОГОВ</a:t>
            </a:r>
            <a:endParaRPr lang="ru-RU" kern="0" dirty="0">
              <a:solidFill>
                <a:srgbClr val="FFFFFF"/>
              </a:solidFill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10A245BF-E796-3543-9ED7-DD14758B0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29391"/>
              </p:ext>
            </p:extLst>
          </p:nvPr>
        </p:nvGraphicFramePr>
        <p:xfrm>
          <a:off x="152399" y="15674"/>
          <a:ext cx="1885109" cy="133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4" imgW="7991197" imgH="5667233" progId="AcroExch.Document.DC">
                  <p:embed/>
                </p:oleObj>
              </mc:Choice>
              <mc:Fallback>
                <p:oleObj name="Acrobat Document" r:id="rId4" imgW="7991197" imgH="5667233" progId="AcroExch.Document.DC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xmlns="" id="{10A245BF-E796-3543-9ED7-DD14758B0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9" y="15674"/>
                        <a:ext cx="1885109" cy="1336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5063" t="15463" r="6307" b="35376"/>
          <a:stretch/>
        </p:blipFill>
        <p:spPr>
          <a:xfrm>
            <a:off x="304800" y="1581150"/>
            <a:ext cx="8610600" cy="3040043"/>
          </a:xfrm>
          <a:prstGeom prst="rect">
            <a:avLst/>
          </a:prstGeom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2743200" y="895350"/>
            <a:ext cx="3733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 smtClean="0">
                <a:solidFill>
                  <a:srgbClr val="333333"/>
                </a:solidFill>
                <a:latin typeface="Arial" panose="020B0604020202020204" pitchFamily="34" charset="0"/>
              </a:rPr>
              <a:t>НАЧАЛЬНОЕ ОБРАЗОВАНИЕ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АНО </a:t>
            </a:r>
            <a:r>
              <a:rPr b="0" spc="-5" dirty="0">
                <a:solidFill>
                  <a:srgbClr val="FFFFFF"/>
                </a:solidFill>
                <a:latin typeface="Arial"/>
                <a:cs typeface="Arial"/>
              </a:rPr>
              <a:t>ДПО </a:t>
            </a:r>
            <a:r>
              <a:rPr spc="-5" dirty="0">
                <a:solidFill>
                  <a:srgbClr val="FFFFFF"/>
                </a:solidFill>
              </a:rPr>
              <a:t>«НАЦИОНАЛЬНЫЙ ИНСТИТУТ </a:t>
            </a:r>
            <a:r>
              <a:rPr spc="-30" dirty="0">
                <a:solidFill>
                  <a:srgbClr val="FFFFFF"/>
                </a:solidFill>
              </a:rPr>
              <a:t>КАЧЕСТВА </a:t>
            </a:r>
            <a:r>
              <a:rPr spc="-25" dirty="0">
                <a:solidFill>
                  <a:srgbClr val="FFFFFF"/>
                </a:solidFill>
              </a:rPr>
              <a:t>ОБРАЗОВАНИЯ»  </a:t>
            </a:r>
            <a:r>
              <a:rPr dirty="0">
                <a:solidFill>
                  <a:srgbClr val="FFFFFF"/>
                </a:solidFill>
              </a:rPr>
              <a:t>(НИКО)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0BEF6D8C-B9EA-7549-A9E4-F80CE3E30A1D}"/>
              </a:ext>
            </a:extLst>
          </p:cNvPr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xmlns="" id="{02F8E30B-A960-A741-B727-AA2F014097A5}"/>
              </a:ext>
            </a:extLst>
          </p:cNvPr>
          <p:cNvSpPr/>
          <p:nvPr/>
        </p:nvSpPr>
        <p:spPr>
          <a:xfrm>
            <a:off x="7650011" y="140195"/>
            <a:ext cx="1162594" cy="302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xmlns="" id="{8FF78152-8098-7548-8F5F-5884A7B264D0}"/>
              </a:ext>
            </a:extLst>
          </p:cNvPr>
          <p:cNvSpPr txBox="1">
            <a:spLocks/>
          </p:cNvSpPr>
          <p:nvPr/>
        </p:nvSpPr>
        <p:spPr>
          <a:xfrm>
            <a:off x="2743200" y="63951"/>
            <a:ext cx="44701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35" dirty="0">
                <a:solidFill>
                  <a:srgbClr val="FFFFFF"/>
                </a:solidFill>
              </a:rPr>
              <a:t>ПРОГРАММА ПОВЫШЕНИЯ </a:t>
            </a:r>
            <a:br>
              <a:rPr lang="ru-RU" kern="0" spc="-35" dirty="0">
                <a:solidFill>
                  <a:srgbClr val="FFFFFF"/>
                </a:solidFill>
              </a:rPr>
            </a:br>
            <a:r>
              <a:rPr lang="ru-RU" kern="0" spc="-35" dirty="0">
                <a:solidFill>
                  <a:srgbClr val="FFFFFF"/>
                </a:solidFill>
              </a:rPr>
              <a:t>КВАЛИФИКАЦИИ ПЕДАГОГОВ</a:t>
            </a:r>
            <a:endParaRPr lang="ru-RU" kern="0" dirty="0">
              <a:solidFill>
                <a:srgbClr val="FFFFFF"/>
              </a:solidFill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10A245BF-E796-3543-9ED7-DD14758B0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99264"/>
              </p:ext>
            </p:extLst>
          </p:nvPr>
        </p:nvGraphicFramePr>
        <p:xfrm>
          <a:off x="152400" y="57150"/>
          <a:ext cx="1371600" cy="97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4" imgW="7991197" imgH="5667233" progId="AcroExch.Document.DC">
                  <p:embed/>
                </p:oleObj>
              </mc:Choice>
              <mc:Fallback>
                <p:oleObj name="Acrobat Document" r:id="rId4" imgW="7991197" imgH="5667233" progId="AcroExch.Document.DC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xmlns="" id="{10A245BF-E796-3543-9ED7-DD14758B0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57150"/>
                        <a:ext cx="1371600" cy="97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Объект 2"/>
          <p:cNvSpPr txBox="1">
            <a:spLocks/>
          </p:cNvSpPr>
          <p:nvPr/>
        </p:nvSpPr>
        <p:spPr>
          <a:xfrm>
            <a:off x="2133600" y="742950"/>
            <a:ext cx="5638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 smtClean="0">
                <a:solidFill>
                  <a:srgbClr val="333333"/>
                </a:solidFill>
                <a:latin typeface="Arial" panose="020B0604020202020204" pitchFamily="34" charset="0"/>
              </a:rPr>
              <a:t>ОСНОВНОЕ И СРЕДНЕЕ ОБЩЕЕ ОБРАЗОВАНИЕ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/>
          <a:srcRect l="13723" t="33753" r="6486" b="14830"/>
          <a:stretch/>
        </p:blipFill>
        <p:spPr>
          <a:xfrm>
            <a:off x="0" y="1047750"/>
            <a:ext cx="896652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2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АНО </a:t>
            </a:r>
            <a:r>
              <a:rPr b="0" spc="-5" dirty="0">
                <a:solidFill>
                  <a:srgbClr val="FFFFFF"/>
                </a:solidFill>
                <a:latin typeface="Arial"/>
                <a:cs typeface="Arial"/>
              </a:rPr>
              <a:t>ДПО </a:t>
            </a:r>
            <a:r>
              <a:rPr spc="-5" dirty="0">
                <a:solidFill>
                  <a:srgbClr val="FFFFFF"/>
                </a:solidFill>
              </a:rPr>
              <a:t>«НАЦИОНАЛЬНЫЙ ИНСТИТУТ </a:t>
            </a:r>
            <a:r>
              <a:rPr spc="-30" dirty="0">
                <a:solidFill>
                  <a:srgbClr val="FFFFFF"/>
                </a:solidFill>
              </a:rPr>
              <a:t>КАЧЕСТВА </a:t>
            </a:r>
            <a:r>
              <a:rPr spc="-25" dirty="0">
                <a:solidFill>
                  <a:srgbClr val="FFFFFF"/>
                </a:solidFill>
              </a:rPr>
              <a:t>ОБРАЗОВАНИЯ»  </a:t>
            </a:r>
            <a:r>
              <a:rPr dirty="0">
                <a:solidFill>
                  <a:srgbClr val="FFFFFF"/>
                </a:solidFill>
              </a:rPr>
              <a:t>(НИКО)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0BEF6D8C-B9EA-7549-A9E4-F80CE3E30A1D}"/>
              </a:ext>
            </a:extLst>
          </p:cNvPr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08"/>
                </a:lnTo>
                <a:lnTo>
                  <a:pt x="9144000" y="576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xmlns="" id="{02F8E30B-A960-A741-B727-AA2F014097A5}"/>
              </a:ext>
            </a:extLst>
          </p:cNvPr>
          <p:cNvSpPr/>
          <p:nvPr/>
        </p:nvSpPr>
        <p:spPr>
          <a:xfrm>
            <a:off x="7650011" y="140195"/>
            <a:ext cx="1162594" cy="302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xmlns="" id="{8FF78152-8098-7548-8F5F-5884A7B264D0}"/>
              </a:ext>
            </a:extLst>
          </p:cNvPr>
          <p:cNvSpPr txBox="1">
            <a:spLocks/>
          </p:cNvSpPr>
          <p:nvPr/>
        </p:nvSpPr>
        <p:spPr>
          <a:xfrm>
            <a:off x="2743200" y="63951"/>
            <a:ext cx="44701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35" dirty="0">
                <a:solidFill>
                  <a:srgbClr val="FFFFFF"/>
                </a:solidFill>
              </a:rPr>
              <a:t>ПРОГРАММА ПОВЫШЕНИЯ </a:t>
            </a:r>
            <a:br>
              <a:rPr lang="ru-RU" kern="0" spc="-35" dirty="0">
                <a:solidFill>
                  <a:srgbClr val="FFFFFF"/>
                </a:solidFill>
              </a:rPr>
            </a:br>
            <a:r>
              <a:rPr lang="ru-RU" kern="0" spc="-35" dirty="0">
                <a:solidFill>
                  <a:srgbClr val="FFFFFF"/>
                </a:solidFill>
              </a:rPr>
              <a:t>КВАЛИФИКАЦИИ ПЕДАГОГОВ</a:t>
            </a:r>
            <a:endParaRPr lang="ru-RU" kern="0" dirty="0">
              <a:solidFill>
                <a:srgbClr val="FFFFFF"/>
              </a:solidFill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10A245BF-E796-3543-9ED7-DD14758B0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770372"/>
              </p:ext>
            </p:extLst>
          </p:nvPr>
        </p:nvGraphicFramePr>
        <p:xfrm>
          <a:off x="152400" y="0"/>
          <a:ext cx="1371600" cy="97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r:id="rId4" imgW="7991197" imgH="5667233" progId="AcroExch.Document.DC">
                  <p:embed/>
                </p:oleObj>
              </mc:Choice>
              <mc:Fallback>
                <p:oleObj name="Acrobat Document" r:id="rId4" imgW="7991197" imgH="5667233" progId="AcroExch.Document.DC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xmlns="" id="{10A245BF-E796-3543-9ED7-DD14758B0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0"/>
                        <a:ext cx="1371600" cy="97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2400" y="432435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Личная эффективность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руководителя образовательных организаций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1200" y="4400550"/>
            <a:ext cx="335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>
                <a:solidFill>
                  <a:srgbClr val="005BD1"/>
                </a:solidFill>
                <a:latin typeface="Arial" panose="020B0604020202020204" pitchFamily="34" charset="0"/>
                <a:hlinkClick r:id="rId6"/>
              </a:rPr>
              <a:t>https://iteach.niko.institute/courses/program-with-landing.xhtml?faces-redirect=true&amp;pid=21926</a:t>
            </a:r>
            <a:endParaRPr lang="ru-RU" sz="11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14617" t="26908" r="6575" b="21868"/>
          <a:stretch/>
        </p:blipFill>
        <p:spPr>
          <a:xfrm>
            <a:off x="0" y="971550"/>
            <a:ext cx="8915400" cy="3428999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2286000" y="666750"/>
            <a:ext cx="3733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 smtClean="0">
                <a:solidFill>
                  <a:srgbClr val="333333"/>
                </a:solidFill>
                <a:latin typeface="Arial" panose="020B0604020202020204" pitchFamily="34" charset="0"/>
              </a:rPr>
              <a:t>УПРАВЛЕНИЕ ОБРАЗОВАНИЕМ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00" y="1809433"/>
            <a:ext cx="3785395" cy="113620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/>
            <a:r>
              <a:rPr sz="2800" spc="-5" dirty="0"/>
              <a:t>ОЦЕНКА </a:t>
            </a:r>
            <a:r>
              <a:rPr lang="en-US" sz="2800" spc="-5" dirty="0"/>
              <a:t/>
            </a:r>
            <a:br>
              <a:rPr lang="en-US" sz="2800" spc="-5" dirty="0"/>
            </a:br>
            <a:r>
              <a:rPr sz="2800" spc="-30" dirty="0"/>
              <a:t>КАЧЕСТВА </a:t>
            </a:r>
            <a:r>
              <a:rPr sz="2800" spc="-5" dirty="0"/>
              <a:t>ДО  </a:t>
            </a:r>
            <a:r>
              <a:rPr lang="ru-RU" sz="3600" spc="-5" dirty="0"/>
              <a:t/>
            </a:r>
            <a:br>
              <a:rPr lang="ru-RU" sz="3600" spc="-5" dirty="0"/>
            </a:br>
            <a:endParaRPr sz="1600" b="0" spc="-5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571750" cy="5143500"/>
          </a:xfrm>
          <a:custGeom>
            <a:avLst/>
            <a:gdLst/>
            <a:ahLst/>
            <a:cxnLst/>
            <a:rect l="l" t="t" r="r" b="b"/>
            <a:pathLst>
              <a:path w="2571750" h="5143500">
                <a:moveTo>
                  <a:pt x="0" y="0"/>
                </a:moveTo>
                <a:lnTo>
                  <a:pt x="0" y="5143500"/>
                </a:lnTo>
                <a:lnTo>
                  <a:pt x="48315" y="5143055"/>
                </a:lnTo>
                <a:lnTo>
                  <a:pt x="96414" y="5141726"/>
                </a:lnTo>
                <a:lnTo>
                  <a:pt x="144289" y="5139520"/>
                </a:lnTo>
                <a:lnTo>
                  <a:pt x="191933" y="5136446"/>
                </a:lnTo>
                <a:lnTo>
                  <a:pt x="239337" y="5132510"/>
                </a:lnTo>
                <a:lnTo>
                  <a:pt x="286494" y="5127721"/>
                </a:lnTo>
                <a:lnTo>
                  <a:pt x="333396" y="5122087"/>
                </a:lnTo>
                <a:lnTo>
                  <a:pt x="380035" y="5115615"/>
                </a:lnTo>
                <a:lnTo>
                  <a:pt x="426403" y="5108313"/>
                </a:lnTo>
                <a:lnTo>
                  <a:pt x="472494" y="5100189"/>
                </a:lnTo>
                <a:lnTo>
                  <a:pt x="518298" y="5091251"/>
                </a:lnTo>
                <a:lnTo>
                  <a:pt x="563808" y="5081506"/>
                </a:lnTo>
                <a:lnTo>
                  <a:pt x="609017" y="5070962"/>
                </a:lnTo>
                <a:lnTo>
                  <a:pt x="653917" y="5059627"/>
                </a:lnTo>
                <a:lnTo>
                  <a:pt x="698499" y="5047508"/>
                </a:lnTo>
                <a:lnTo>
                  <a:pt x="742756" y="5034614"/>
                </a:lnTo>
                <a:lnTo>
                  <a:pt x="786681" y="5020953"/>
                </a:lnTo>
                <a:lnTo>
                  <a:pt x="830265" y="5006531"/>
                </a:lnTo>
                <a:lnTo>
                  <a:pt x="873501" y="4991357"/>
                </a:lnTo>
                <a:lnTo>
                  <a:pt x="916381" y="4975439"/>
                </a:lnTo>
                <a:lnTo>
                  <a:pt x="958898" y="4958783"/>
                </a:lnTo>
                <a:lnTo>
                  <a:pt x="1001042" y="4941399"/>
                </a:lnTo>
                <a:lnTo>
                  <a:pt x="1042808" y="4923294"/>
                </a:lnTo>
                <a:lnTo>
                  <a:pt x="1084186" y="4904475"/>
                </a:lnTo>
                <a:lnTo>
                  <a:pt x="1125170" y="4884951"/>
                </a:lnTo>
                <a:lnTo>
                  <a:pt x="1165751" y="4864729"/>
                </a:lnTo>
                <a:lnTo>
                  <a:pt x="1205921" y="4843817"/>
                </a:lnTo>
                <a:lnTo>
                  <a:pt x="1245674" y="4822222"/>
                </a:lnTo>
                <a:lnTo>
                  <a:pt x="1285000" y="4799953"/>
                </a:lnTo>
                <a:lnTo>
                  <a:pt x="1323893" y="4777017"/>
                </a:lnTo>
                <a:lnTo>
                  <a:pt x="1362344" y="4753422"/>
                </a:lnTo>
                <a:lnTo>
                  <a:pt x="1400346" y="4729176"/>
                </a:lnTo>
                <a:lnTo>
                  <a:pt x="1437891" y="4704286"/>
                </a:lnTo>
                <a:lnTo>
                  <a:pt x="1474972" y="4678761"/>
                </a:lnTo>
                <a:lnTo>
                  <a:pt x="1511579" y="4652607"/>
                </a:lnTo>
                <a:lnTo>
                  <a:pt x="1547707" y="4625834"/>
                </a:lnTo>
                <a:lnTo>
                  <a:pt x="1583346" y="4598448"/>
                </a:lnTo>
                <a:lnTo>
                  <a:pt x="1618490" y="4570458"/>
                </a:lnTo>
                <a:lnTo>
                  <a:pt x="1653130" y="4541870"/>
                </a:lnTo>
                <a:lnTo>
                  <a:pt x="1687258" y="4512694"/>
                </a:lnTo>
                <a:lnTo>
                  <a:pt x="1720868" y="4482936"/>
                </a:lnTo>
                <a:lnTo>
                  <a:pt x="1753950" y="4452605"/>
                </a:lnTo>
                <a:lnTo>
                  <a:pt x="1786498" y="4421708"/>
                </a:lnTo>
                <a:lnTo>
                  <a:pt x="1818503" y="4390253"/>
                </a:lnTo>
                <a:lnTo>
                  <a:pt x="1849958" y="4358248"/>
                </a:lnTo>
                <a:lnTo>
                  <a:pt x="1880855" y="4325700"/>
                </a:lnTo>
                <a:lnTo>
                  <a:pt x="1911186" y="4292618"/>
                </a:lnTo>
                <a:lnTo>
                  <a:pt x="1940944" y="4259008"/>
                </a:lnTo>
                <a:lnTo>
                  <a:pt x="1970120" y="4224880"/>
                </a:lnTo>
                <a:lnTo>
                  <a:pt x="1998708" y="4190240"/>
                </a:lnTo>
                <a:lnTo>
                  <a:pt x="2026698" y="4155096"/>
                </a:lnTo>
                <a:lnTo>
                  <a:pt x="2054084" y="4119457"/>
                </a:lnTo>
                <a:lnTo>
                  <a:pt x="2080857" y="4083329"/>
                </a:lnTo>
                <a:lnTo>
                  <a:pt x="2107011" y="4046722"/>
                </a:lnTo>
                <a:lnTo>
                  <a:pt x="2132536" y="4009641"/>
                </a:lnTo>
                <a:lnTo>
                  <a:pt x="2157426" y="3972096"/>
                </a:lnTo>
                <a:lnTo>
                  <a:pt x="2181672" y="3934094"/>
                </a:lnTo>
                <a:lnTo>
                  <a:pt x="2205267" y="3895643"/>
                </a:lnTo>
                <a:lnTo>
                  <a:pt x="2228203" y="3856750"/>
                </a:lnTo>
                <a:lnTo>
                  <a:pt x="2250472" y="3817424"/>
                </a:lnTo>
                <a:lnTo>
                  <a:pt x="2272067" y="3777671"/>
                </a:lnTo>
                <a:lnTo>
                  <a:pt x="2292979" y="3737501"/>
                </a:lnTo>
                <a:lnTo>
                  <a:pt x="2313201" y="3696920"/>
                </a:lnTo>
                <a:lnTo>
                  <a:pt x="2332725" y="3655936"/>
                </a:lnTo>
                <a:lnTo>
                  <a:pt x="2351544" y="3614558"/>
                </a:lnTo>
                <a:lnTo>
                  <a:pt x="2369649" y="3572792"/>
                </a:lnTo>
                <a:lnTo>
                  <a:pt x="2387033" y="3530648"/>
                </a:lnTo>
                <a:lnTo>
                  <a:pt x="2403689" y="3488131"/>
                </a:lnTo>
                <a:lnTo>
                  <a:pt x="2419607" y="3445251"/>
                </a:lnTo>
                <a:lnTo>
                  <a:pt x="2434781" y="3402015"/>
                </a:lnTo>
                <a:lnTo>
                  <a:pt x="2449203" y="3358431"/>
                </a:lnTo>
                <a:lnTo>
                  <a:pt x="2462864" y="3314506"/>
                </a:lnTo>
                <a:lnTo>
                  <a:pt x="2475758" y="3270249"/>
                </a:lnTo>
                <a:lnTo>
                  <a:pt x="2487877" y="3225667"/>
                </a:lnTo>
                <a:lnTo>
                  <a:pt x="2499212" y="3180767"/>
                </a:lnTo>
                <a:lnTo>
                  <a:pt x="2509756" y="3135558"/>
                </a:lnTo>
                <a:lnTo>
                  <a:pt x="2519501" y="3090048"/>
                </a:lnTo>
                <a:lnTo>
                  <a:pt x="2528439" y="3044244"/>
                </a:lnTo>
                <a:lnTo>
                  <a:pt x="2536563" y="2998153"/>
                </a:lnTo>
                <a:lnTo>
                  <a:pt x="2543865" y="2951785"/>
                </a:lnTo>
                <a:lnTo>
                  <a:pt x="2550337" y="2905146"/>
                </a:lnTo>
                <a:lnTo>
                  <a:pt x="2555971" y="2858244"/>
                </a:lnTo>
                <a:lnTo>
                  <a:pt x="2560760" y="2811087"/>
                </a:lnTo>
                <a:lnTo>
                  <a:pt x="2564696" y="2763683"/>
                </a:lnTo>
                <a:lnTo>
                  <a:pt x="2567770" y="2716039"/>
                </a:lnTo>
                <a:lnTo>
                  <a:pt x="2569976" y="2668164"/>
                </a:lnTo>
                <a:lnTo>
                  <a:pt x="2571305" y="2620065"/>
                </a:lnTo>
                <a:lnTo>
                  <a:pt x="2571750" y="2571750"/>
                </a:lnTo>
                <a:lnTo>
                  <a:pt x="2571305" y="2523434"/>
                </a:lnTo>
                <a:lnTo>
                  <a:pt x="2569976" y="2475335"/>
                </a:lnTo>
                <a:lnTo>
                  <a:pt x="2567770" y="2427460"/>
                </a:lnTo>
                <a:lnTo>
                  <a:pt x="2564696" y="2379816"/>
                </a:lnTo>
                <a:lnTo>
                  <a:pt x="2560760" y="2332412"/>
                </a:lnTo>
                <a:lnTo>
                  <a:pt x="2555971" y="2285255"/>
                </a:lnTo>
                <a:lnTo>
                  <a:pt x="2550337" y="2238353"/>
                </a:lnTo>
                <a:lnTo>
                  <a:pt x="2543865" y="2191714"/>
                </a:lnTo>
                <a:lnTo>
                  <a:pt x="2536563" y="2145346"/>
                </a:lnTo>
                <a:lnTo>
                  <a:pt x="2528439" y="2099255"/>
                </a:lnTo>
                <a:lnTo>
                  <a:pt x="2519501" y="2053451"/>
                </a:lnTo>
                <a:lnTo>
                  <a:pt x="2509756" y="2007941"/>
                </a:lnTo>
                <a:lnTo>
                  <a:pt x="2499212" y="1962732"/>
                </a:lnTo>
                <a:lnTo>
                  <a:pt x="2487877" y="1917832"/>
                </a:lnTo>
                <a:lnTo>
                  <a:pt x="2475758" y="1873250"/>
                </a:lnTo>
                <a:lnTo>
                  <a:pt x="2462864" y="1828993"/>
                </a:lnTo>
                <a:lnTo>
                  <a:pt x="2449203" y="1785068"/>
                </a:lnTo>
                <a:lnTo>
                  <a:pt x="2434781" y="1741484"/>
                </a:lnTo>
                <a:lnTo>
                  <a:pt x="2419607" y="1698248"/>
                </a:lnTo>
                <a:lnTo>
                  <a:pt x="2403689" y="1655368"/>
                </a:lnTo>
                <a:lnTo>
                  <a:pt x="2387033" y="1612851"/>
                </a:lnTo>
                <a:lnTo>
                  <a:pt x="2369649" y="1570707"/>
                </a:lnTo>
                <a:lnTo>
                  <a:pt x="2351544" y="1528941"/>
                </a:lnTo>
                <a:lnTo>
                  <a:pt x="2332725" y="1487563"/>
                </a:lnTo>
                <a:lnTo>
                  <a:pt x="2313201" y="1446579"/>
                </a:lnTo>
                <a:lnTo>
                  <a:pt x="2292979" y="1405998"/>
                </a:lnTo>
                <a:lnTo>
                  <a:pt x="2272067" y="1365828"/>
                </a:lnTo>
                <a:lnTo>
                  <a:pt x="2250472" y="1326075"/>
                </a:lnTo>
                <a:lnTo>
                  <a:pt x="2228203" y="1286749"/>
                </a:lnTo>
                <a:lnTo>
                  <a:pt x="2205267" y="1247856"/>
                </a:lnTo>
                <a:lnTo>
                  <a:pt x="2181672" y="1209405"/>
                </a:lnTo>
                <a:lnTo>
                  <a:pt x="2157426" y="1171403"/>
                </a:lnTo>
                <a:lnTo>
                  <a:pt x="2132536" y="1133858"/>
                </a:lnTo>
                <a:lnTo>
                  <a:pt x="2107011" y="1096777"/>
                </a:lnTo>
                <a:lnTo>
                  <a:pt x="2080857" y="1060170"/>
                </a:lnTo>
                <a:lnTo>
                  <a:pt x="2054084" y="1024042"/>
                </a:lnTo>
                <a:lnTo>
                  <a:pt x="2026698" y="988403"/>
                </a:lnTo>
                <a:lnTo>
                  <a:pt x="1998708" y="953259"/>
                </a:lnTo>
                <a:lnTo>
                  <a:pt x="1970120" y="918619"/>
                </a:lnTo>
                <a:lnTo>
                  <a:pt x="1940944" y="884491"/>
                </a:lnTo>
                <a:lnTo>
                  <a:pt x="1911186" y="850881"/>
                </a:lnTo>
                <a:lnTo>
                  <a:pt x="1880855" y="817799"/>
                </a:lnTo>
                <a:lnTo>
                  <a:pt x="1849958" y="785251"/>
                </a:lnTo>
                <a:lnTo>
                  <a:pt x="1818503" y="753246"/>
                </a:lnTo>
                <a:lnTo>
                  <a:pt x="1786498" y="721791"/>
                </a:lnTo>
                <a:lnTo>
                  <a:pt x="1753950" y="690894"/>
                </a:lnTo>
                <a:lnTo>
                  <a:pt x="1720868" y="660563"/>
                </a:lnTo>
                <a:lnTo>
                  <a:pt x="1687258" y="630805"/>
                </a:lnTo>
                <a:lnTo>
                  <a:pt x="1653130" y="601629"/>
                </a:lnTo>
                <a:lnTo>
                  <a:pt x="1618490" y="573041"/>
                </a:lnTo>
                <a:lnTo>
                  <a:pt x="1583346" y="545051"/>
                </a:lnTo>
                <a:lnTo>
                  <a:pt x="1547707" y="517665"/>
                </a:lnTo>
                <a:lnTo>
                  <a:pt x="1511579" y="490892"/>
                </a:lnTo>
                <a:lnTo>
                  <a:pt x="1474972" y="464738"/>
                </a:lnTo>
                <a:lnTo>
                  <a:pt x="1437891" y="439213"/>
                </a:lnTo>
                <a:lnTo>
                  <a:pt x="1400346" y="414323"/>
                </a:lnTo>
                <a:lnTo>
                  <a:pt x="1362344" y="390077"/>
                </a:lnTo>
                <a:lnTo>
                  <a:pt x="1323893" y="366482"/>
                </a:lnTo>
                <a:lnTo>
                  <a:pt x="1285000" y="343546"/>
                </a:lnTo>
                <a:lnTo>
                  <a:pt x="1245674" y="321277"/>
                </a:lnTo>
                <a:lnTo>
                  <a:pt x="1205921" y="299682"/>
                </a:lnTo>
                <a:lnTo>
                  <a:pt x="1165751" y="278770"/>
                </a:lnTo>
                <a:lnTo>
                  <a:pt x="1125170" y="258548"/>
                </a:lnTo>
                <a:lnTo>
                  <a:pt x="1084186" y="239024"/>
                </a:lnTo>
                <a:lnTo>
                  <a:pt x="1042808" y="220205"/>
                </a:lnTo>
                <a:lnTo>
                  <a:pt x="1001042" y="202100"/>
                </a:lnTo>
                <a:lnTo>
                  <a:pt x="958898" y="184716"/>
                </a:lnTo>
                <a:lnTo>
                  <a:pt x="916381" y="168060"/>
                </a:lnTo>
                <a:lnTo>
                  <a:pt x="873501" y="152142"/>
                </a:lnTo>
                <a:lnTo>
                  <a:pt x="830265" y="136968"/>
                </a:lnTo>
                <a:lnTo>
                  <a:pt x="786681" y="122546"/>
                </a:lnTo>
                <a:lnTo>
                  <a:pt x="742756" y="108885"/>
                </a:lnTo>
                <a:lnTo>
                  <a:pt x="698499" y="95991"/>
                </a:lnTo>
                <a:lnTo>
                  <a:pt x="653917" y="83872"/>
                </a:lnTo>
                <a:lnTo>
                  <a:pt x="609017" y="72537"/>
                </a:lnTo>
                <a:lnTo>
                  <a:pt x="563808" y="61993"/>
                </a:lnTo>
                <a:lnTo>
                  <a:pt x="518298" y="52248"/>
                </a:lnTo>
                <a:lnTo>
                  <a:pt x="472494" y="43310"/>
                </a:lnTo>
                <a:lnTo>
                  <a:pt x="426403" y="35186"/>
                </a:lnTo>
                <a:lnTo>
                  <a:pt x="380035" y="27884"/>
                </a:lnTo>
                <a:lnTo>
                  <a:pt x="333396" y="21412"/>
                </a:lnTo>
                <a:lnTo>
                  <a:pt x="286494" y="15778"/>
                </a:lnTo>
                <a:lnTo>
                  <a:pt x="239337" y="10989"/>
                </a:lnTo>
                <a:lnTo>
                  <a:pt x="191933" y="7053"/>
                </a:lnTo>
                <a:lnTo>
                  <a:pt x="144289" y="3979"/>
                </a:lnTo>
                <a:lnTo>
                  <a:pt x="96414" y="1773"/>
                </a:lnTo>
                <a:lnTo>
                  <a:pt x="48315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EE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630" y="2276504"/>
            <a:ext cx="17837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ДОШКОЛЬНОЕ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F4E3BA2F-4545-1B4C-BBC4-79A973C3AF9A}"/>
              </a:ext>
            </a:extLst>
          </p:cNvPr>
          <p:cNvSpPr txBox="1">
            <a:spLocks/>
          </p:cNvSpPr>
          <p:nvPr/>
        </p:nvSpPr>
        <p:spPr>
          <a:xfrm>
            <a:off x="4495800" y="1200150"/>
            <a:ext cx="30556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600" b="0" kern="0" spc="-20" dirty="0" smtClean="0"/>
              <a:t>КОМПЛЕКСНОЕ РЕШЕНИЕ</a:t>
            </a:r>
            <a:endParaRPr lang="ru-RU" sz="1600" b="0" kern="0" spc="-2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4DDD9EAB-BDF7-9842-B6D0-6A6AB57585BB}"/>
              </a:ext>
            </a:extLst>
          </p:cNvPr>
          <p:cNvSpPr txBox="1">
            <a:spLocks/>
          </p:cNvSpPr>
          <p:nvPr/>
        </p:nvSpPr>
        <p:spPr>
          <a:xfrm>
            <a:off x="4495800" y="2800350"/>
            <a:ext cx="4038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600" b="0" spc="-10" dirty="0"/>
              <a:t>МОНИТОРИНГ </a:t>
            </a:r>
            <a:r>
              <a:rPr lang="ru-RU" sz="1600" b="0" spc="-30" dirty="0"/>
              <a:t>КАЧЕСТВА  </a:t>
            </a:r>
            <a:br>
              <a:rPr lang="ru-RU" sz="1600" b="0" spc="-30" dirty="0"/>
            </a:br>
            <a:r>
              <a:rPr lang="ru-RU" sz="1600" b="0" spc="-15" dirty="0"/>
              <a:t>ДОШКОЛЬНОГО </a:t>
            </a:r>
            <a:r>
              <a:rPr lang="ru-RU" sz="1600" b="0" spc="-20" dirty="0"/>
              <a:t>ОБРАЗОВАНИЯ </a:t>
            </a:r>
            <a:r>
              <a:rPr lang="ru-RU" sz="1600" b="0" spc="-10" dirty="0" smtClean="0"/>
              <a:t>РФ </a:t>
            </a:r>
            <a:r>
              <a:rPr lang="ru-RU" sz="1600" b="0" spc="-5" dirty="0" smtClean="0"/>
              <a:t>2021</a:t>
            </a:r>
            <a:endParaRPr lang="ru-RU" sz="1600" b="0" kern="0"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700" y="57150"/>
            <a:ext cx="5306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ПРОГРАММЫ </a:t>
            </a:r>
            <a:r>
              <a:rPr dirty="0">
                <a:solidFill>
                  <a:srgbClr val="FFFFFF"/>
                </a:solidFill>
              </a:rPr>
              <a:t>ПО </a:t>
            </a:r>
            <a:r>
              <a:rPr spc="-20" dirty="0">
                <a:solidFill>
                  <a:srgbClr val="FFFFFF"/>
                </a:solidFill>
              </a:rPr>
              <a:t>НАПРАВЛЕНИЮ </a:t>
            </a:r>
            <a:r>
              <a:rPr lang="ru-RU" spc="-20" dirty="0">
                <a:solidFill>
                  <a:srgbClr val="FFFFFF"/>
                </a:solidFill>
              </a:rPr>
              <a:t/>
            </a:r>
            <a:br>
              <a:rPr lang="ru-RU" spc="-20" dirty="0">
                <a:solidFill>
                  <a:srgbClr val="FFFFFF"/>
                </a:solidFill>
              </a:rPr>
            </a:br>
            <a:r>
              <a:rPr spc="-5" dirty="0">
                <a:solidFill>
                  <a:srgbClr val="FFFFFF"/>
                </a:solidFill>
              </a:rPr>
              <a:t>«ОЦЕНКА </a:t>
            </a:r>
            <a:r>
              <a:rPr spc="-30" dirty="0">
                <a:solidFill>
                  <a:srgbClr val="FFFFFF"/>
                </a:solidFill>
              </a:rPr>
              <a:t>КАЧЕСТВА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ДО»</a:t>
            </a:r>
          </a:p>
        </p:txBody>
      </p:sp>
      <p:sp>
        <p:nvSpPr>
          <p:cNvPr id="20" name="object 20"/>
          <p:cNvSpPr/>
          <p:nvPr/>
        </p:nvSpPr>
        <p:spPr>
          <a:xfrm>
            <a:off x="490241" y="873321"/>
            <a:ext cx="3019867" cy="655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50011" y="140195"/>
            <a:ext cx="1162594" cy="302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33544"/>
              </p:ext>
            </p:extLst>
          </p:nvPr>
        </p:nvGraphicFramePr>
        <p:xfrm>
          <a:off x="152400" y="1657350"/>
          <a:ext cx="8839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69">
                  <a:extLst>
                    <a:ext uri="{9D8B030D-6E8A-4147-A177-3AD203B41FA5}">
                      <a16:colId xmlns:a16="http://schemas.microsoft.com/office/drawing/2014/main" xmlns="" val="3031603933"/>
                    </a:ext>
                  </a:extLst>
                </a:gridCol>
                <a:gridCol w="6166131">
                  <a:extLst>
                    <a:ext uri="{9D8B030D-6E8A-4147-A177-3AD203B41FA5}">
                      <a16:colId xmlns:a16="http://schemas.microsoft.com/office/drawing/2014/main" xmlns="" val="14336815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4726709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018727095"/>
                    </a:ext>
                  </a:extLst>
                </a:gridCol>
              </a:tblGrid>
              <a:tr h="526166"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/>
                        </a:rPr>
                        <a:t>№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/>
                        </a:rPr>
                        <a:t>Название</a:t>
                      </a:r>
                      <a:r>
                        <a:rPr kumimoji="0" lang="ru-RU" sz="12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2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/>
                        </a:rPr>
                        <a:t>курса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/>
                        </a:rPr>
                        <a:t>Количество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/>
                        </a:rPr>
                        <a:t>Сроки проведения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0014496"/>
                  </a:ext>
                </a:extLst>
              </a:tr>
              <a:tr h="69822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Организация и проведение </a:t>
                      </a:r>
                      <a:r>
                        <a:rPr lang="ru-RU" sz="1100" b="1" dirty="0">
                          <a:latin typeface="+mn-lt"/>
                          <a:cs typeface="Arial" panose="020B0604020202020204" pitchFamily="34" charset="0"/>
                        </a:rPr>
                        <a:t>экспертной оценки качества </a:t>
                      </a: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образования в ДОО с использованием инструментария и информационной платформы МКДО РФ</a:t>
                      </a:r>
                      <a:endParaRPr lang="ru-RU" sz="1100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Сентябрь</a:t>
                      </a:r>
                      <a:r>
                        <a:rPr lang="ru-RU" sz="1100" spc="-7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spc="-5" dirty="0" smtClean="0">
                          <a:latin typeface="+mn-lt"/>
                          <a:cs typeface="Arial"/>
                        </a:rPr>
                        <a:t>2021</a:t>
                      </a:r>
                      <a:endParaRPr lang="ru-RU" sz="1100" spc="-5" dirty="0">
                        <a:latin typeface="+mn-lt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Октябрь </a:t>
                      </a:r>
                      <a:r>
                        <a:rPr lang="ru-RU" sz="1100" spc="-5" dirty="0" smtClean="0">
                          <a:latin typeface="+mn-lt"/>
                          <a:cs typeface="Arial"/>
                        </a:rPr>
                        <a:t>2021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4162008"/>
                  </a:ext>
                </a:extLst>
              </a:tr>
              <a:tr h="773773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Организация и проведение </a:t>
                      </a:r>
                      <a:r>
                        <a:rPr lang="ru-RU" sz="1100" b="1" dirty="0">
                          <a:latin typeface="+mn-lt"/>
                          <a:cs typeface="Arial" panose="020B0604020202020204" pitchFamily="34" charset="0"/>
                        </a:rPr>
                        <a:t>внутренней оценки качества</a:t>
                      </a: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 образования в ДОО с использованием инструментария и информационной платформы МКДО РФ </a:t>
                      </a: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latin typeface="+mn-lt"/>
                        <a:ea typeface="Arial Hebrew" charset="-79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Сентябрь</a:t>
                      </a:r>
                      <a:r>
                        <a:rPr lang="ru-RU" sz="1100" spc="-7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spc="-5" dirty="0" smtClean="0">
                          <a:latin typeface="+mn-lt"/>
                          <a:cs typeface="Arial"/>
                        </a:rPr>
                        <a:t>2021</a:t>
                      </a:r>
                      <a:endParaRPr lang="ru-RU" sz="1100" spc="-5" dirty="0">
                        <a:latin typeface="+mn-lt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Октябрь </a:t>
                      </a:r>
                      <a:r>
                        <a:rPr lang="ru-RU" sz="1100" spc="-5" dirty="0" smtClean="0">
                          <a:latin typeface="+mn-lt"/>
                          <a:cs typeface="Arial"/>
                        </a:rPr>
                        <a:t>2021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18007197"/>
                  </a:ext>
                </a:extLst>
              </a:tr>
              <a:tr h="4333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3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Организация и проведение </a:t>
                      </a:r>
                      <a:r>
                        <a:rPr lang="ru-RU" sz="1100" dirty="0" smtClean="0">
                          <a:latin typeface="+mn-lt"/>
                          <a:cs typeface="Arial" panose="020B0604020202020204" pitchFamily="34" charset="0"/>
                        </a:rPr>
                        <a:t>ДМКДО </a:t>
                      </a:r>
                      <a:r>
                        <a:rPr lang="ru-RU" sz="1100" b="1" dirty="0">
                          <a:latin typeface="+mn-lt"/>
                          <a:cs typeface="Arial" panose="020B0604020202020204" pitchFamily="34" charset="0"/>
                        </a:rPr>
                        <a:t>на уровне субъектов РФ</a:t>
                      </a: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Октябрь</a:t>
                      </a:r>
                      <a:r>
                        <a:rPr lang="ru-RU" sz="1100" spc="-7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spc="-5" dirty="0" smtClean="0">
                          <a:latin typeface="+mn-lt"/>
                          <a:cs typeface="Arial"/>
                        </a:rPr>
                        <a:t>2021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4563623"/>
                  </a:ext>
                </a:extLst>
              </a:tr>
              <a:tr h="616521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0" dirty="0">
                          <a:latin typeface="+mn-lt"/>
                          <a:cs typeface="Arial"/>
                        </a:rPr>
                        <a:t>Оценка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качества </a:t>
                      </a:r>
                      <a:r>
                        <a:rPr lang="ru-RU" sz="1100" spc="-10" dirty="0">
                          <a:latin typeface="+mn-lt"/>
                          <a:cs typeface="Arial"/>
                        </a:rPr>
                        <a:t>дошкольного образования с использованием международного инструментария Шкал ECERS-R и ECERS-3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72/36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Апрель</a:t>
                      </a:r>
                      <a:r>
                        <a:rPr lang="ru-RU" sz="1100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spc="-5" dirty="0" smtClean="0">
                          <a:latin typeface="+mn-lt"/>
                          <a:cs typeface="Arial"/>
                        </a:rPr>
                        <a:t>2021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7730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3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571750" cy="5143500"/>
          </a:xfrm>
          <a:custGeom>
            <a:avLst/>
            <a:gdLst/>
            <a:ahLst/>
            <a:cxnLst/>
            <a:rect l="l" t="t" r="r" b="b"/>
            <a:pathLst>
              <a:path w="2571750" h="5143500">
                <a:moveTo>
                  <a:pt x="0" y="0"/>
                </a:moveTo>
                <a:lnTo>
                  <a:pt x="0" y="5143500"/>
                </a:lnTo>
                <a:lnTo>
                  <a:pt x="48315" y="5143055"/>
                </a:lnTo>
                <a:lnTo>
                  <a:pt x="96414" y="5141726"/>
                </a:lnTo>
                <a:lnTo>
                  <a:pt x="144289" y="5139520"/>
                </a:lnTo>
                <a:lnTo>
                  <a:pt x="191933" y="5136446"/>
                </a:lnTo>
                <a:lnTo>
                  <a:pt x="239337" y="5132510"/>
                </a:lnTo>
                <a:lnTo>
                  <a:pt x="286494" y="5127721"/>
                </a:lnTo>
                <a:lnTo>
                  <a:pt x="333396" y="5122087"/>
                </a:lnTo>
                <a:lnTo>
                  <a:pt x="380035" y="5115615"/>
                </a:lnTo>
                <a:lnTo>
                  <a:pt x="426403" y="5108313"/>
                </a:lnTo>
                <a:lnTo>
                  <a:pt x="472494" y="5100189"/>
                </a:lnTo>
                <a:lnTo>
                  <a:pt x="518298" y="5091251"/>
                </a:lnTo>
                <a:lnTo>
                  <a:pt x="563808" y="5081506"/>
                </a:lnTo>
                <a:lnTo>
                  <a:pt x="609017" y="5070962"/>
                </a:lnTo>
                <a:lnTo>
                  <a:pt x="653917" y="5059627"/>
                </a:lnTo>
                <a:lnTo>
                  <a:pt x="698499" y="5047508"/>
                </a:lnTo>
                <a:lnTo>
                  <a:pt x="742756" y="5034614"/>
                </a:lnTo>
                <a:lnTo>
                  <a:pt x="786681" y="5020953"/>
                </a:lnTo>
                <a:lnTo>
                  <a:pt x="830265" y="5006531"/>
                </a:lnTo>
                <a:lnTo>
                  <a:pt x="873501" y="4991357"/>
                </a:lnTo>
                <a:lnTo>
                  <a:pt x="916381" y="4975439"/>
                </a:lnTo>
                <a:lnTo>
                  <a:pt x="958898" y="4958783"/>
                </a:lnTo>
                <a:lnTo>
                  <a:pt x="1001042" y="4941399"/>
                </a:lnTo>
                <a:lnTo>
                  <a:pt x="1042808" y="4923294"/>
                </a:lnTo>
                <a:lnTo>
                  <a:pt x="1084186" y="4904475"/>
                </a:lnTo>
                <a:lnTo>
                  <a:pt x="1125170" y="4884951"/>
                </a:lnTo>
                <a:lnTo>
                  <a:pt x="1165751" y="4864729"/>
                </a:lnTo>
                <a:lnTo>
                  <a:pt x="1205921" y="4843817"/>
                </a:lnTo>
                <a:lnTo>
                  <a:pt x="1245674" y="4822222"/>
                </a:lnTo>
                <a:lnTo>
                  <a:pt x="1285000" y="4799953"/>
                </a:lnTo>
                <a:lnTo>
                  <a:pt x="1323893" y="4777017"/>
                </a:lnTo>
                <a:lnTo>
                  <a:pt x="1362344" y="4753422"/>
                </a:lnTo>
                <a:lnTo>
                  <a:pt x="1400346" y="4729176"/>
                </a:lnTo>
                <a:lnTo>
                  <a:pt x="1437891" y="4704286"/>
                </a:lnTo>
                <a:lnTo>
                  <a:pt x="1474972" y="4678761"/>
                </a:lnTo>
                <a:lnTo>
                  <a:pt x="1511579" y="4652607"/>
                </a:lnTo>
                <a:lnTo>
                  <a:pt x="1547707" y="4625834"/>
                </a:lnTo>
                <a:lnTo>
                  <a:pt x="1583346" y="4598448"/>
                </a:lnTo>
                <a:lnTo>
                  <a:pt x="1618490" y="4570458"/>
                </a:lnTo>
                <a:lnTo>
                  <a:pt x="1653130" y="4541870"/>
                </a:lnTo>
                <a:lnTo>
                  <a:pt x="1687258" y="4512694"/>
                </a:lnTo>
                <a:lnTo>
                  <a:pt x="1720868" y="4482936"/>
                </a:lnTo>
                <a:lnTo>
                  <a:pt x="1753950" y="4452605"/>
                </a:lnTo>
                <a:lnTo>
                  <a:pt x="1786498" y="4421708"/>
                </a:lnTo>
                <a:lnTo>
                  <a:pt x="1818503" y="4390253"/>
                </a:lnTo>
                <a:lnTo>
                  <a:pt x="1849958" y="4358248"/>
                </a:lnTo>
                <a:lnTo>
                  <a:pt x="1880855" y="4325700"/>
                </a:lnTo>
                <a:lnTo>
                  <a:pt x="1911186" y="4292618"/>
                </a:lnTo>
                <a:lnTo>
                  <a:pt x="1940944" y="4259008"/>
                </a:lnTo>
                <a:lnTo>
                  <a:pt x="1970120" y="4224880"/>
                </a:lnTo>
                <a:lnTo>
                  <a:pt x="1998708" y="4190240"/>
                </a:lnTo>
                <a:lnTo>
                  <a:pt x="2026698" y="4155096"/>
                </a:lnTo>
                <a:lnTo>
                  <a:pt x="2054084" y="4119457"/>
                </a:lnTo>
                <a:lnTo>
                  <a:pt x="2080857" y="4083329"/>
                </a:lnTo>
                <a:lnTo>
                  <a:pt x="2107011" y="4046722"/>
                </a:lnTo>
                <a:lnTo>
                  <a:pt x="2132536" y="4009641"/>
                </a:lnTo>
                <a:lnTo>
                  <a:pt x="2157426" y="3972096"/>
                </a:lnTo>
                <a:lnTo>
                  <a:pt x="2181672" y="3934094"/>
                </a:lnTo>
                <a:lnTo>
                  <a:pt x="2205267" y="3895643"/>
                </a:lnTo>
                <a:lnTo>
                  <a:pt x="2228203" y="3856750"/>
                </a:lnTo>
                <a:lnTo>
                  <a:pt x="2250472" y="3817424"/>
                </a:lnTo>
                <a:lnTo>
                  <a:pt x="2272067" y="3777671"/>
                </a:lnTo>
                <a:lnTo>
                  <a:pt x="2292979" y="3737501"/>
                </a:lnTo>
                <a:lnTo>
                  <a:pt x="2313201" y="3696920"/>
                </a:lnTo>
                <a:lnTo>
                  <a:pt x="2332725" y="3655936"/>
                </a:lnTo>
                <a:lnTo>
                  <a:pt x="2351544" y="3614558"/>
                </a:lnTo>
                <a:lnTo>
                  <a:pt x="2369649" y="3572792"/>
                </a:lnTo>
                <a:lnTo>
                  <a:pt x="2387033" y="3530648"/>
                </a:lnTo>
                <a:lnTo>
                  <a:pt x="2403689" y="3488131"/>
                </a:lnTo>
                <a:lnTo>
                  <a:pt x="2419607" y="3445251"/>
                </a:lnTo>
                <a:lnTo>
                  <a:pt x="2434781" y="3402015"/>
                </a:lnTo>
                <a:lnTo>
                  <a:pt x="2449203" y="3358431"/>
                </a:lnTo>
                <a:lnTo>
                  <a:pt x="2462864" y="3314506"/>
                </a:lnTo>
                <a:lnTo>
                  <a:pt x="2475758" y="3270249"/>
                </a:lnTo>
                <a:lnTo>
                  <a:pt x="2487877" y="3225667"/>
                </a:lnTo>
                <a:lnTo>
                  <a:pt x="2499212" y="3180767"/>
                </a:lnTo>
                <a:lnTo>
                  <a:pt x="2509756" y="3135558"/>
                </a:lnTo>
                <a:lnTo>
                  <a:pt x="2519501" y="3090048"/>
                </a:lnTo>
                <a:lnTo>
                  <a:pt x="2528439" y="3044244"/>
                </a:lnTo>
                <a:lnTo>
                  <a:pt x="2536563" y="2998153"/>
                </a:lnTo>
                <a:lnTo>
                  <a:pt x="2543865" y="2951785"/>
                </a:lnTo>
                <a:lnTo>
                  <a:pt x="2550337" y="2905146"/>
                </a:lnTo>
                <a:lnTo>
                  <a:pt x="2555971" y="2858244"/>
                </a:lnTo>
                <a:lnTo>
                  <a:pt x="2560760" y="2811087"/>
                </a:lnTo>
                <a:lnTo>
                  <a:pt x="2564696" y="2763683"/>
                </a:lnTo>
                <a:lnTo>
                  <a:pt x="2567770" y="2716039"/>
                </a:lnTo>
                <a:lnTo>
                  <a:pt x="2569976" y="2668164"/>
                </a:lnTo>
                <a:lnTo>
                  <a:pt x="2571305" y="2620065"/>
                </a:lnTo>
                <a:lnTo>
                  <a:pt x="2571750" y="2571750"/>
                </a:lnTo>
                <a:lnTo>
                  <a:pt x="2571305" y="2523434"/>
                </a:lnTo>
                <a:lnTo>
                  <a:pt x="2569976" y="2475335"/>
                </a:lnTo>
                <a:lnTo>
                  <a:pt x="2567770" y="2427460"/>
                </a:lnTo>
                <a:lnTo>
                  <a:pt x="2564696" y="2379816"/>
                </a:lnTo>
                <a:lnTo>
                  <a:pt x="2560760" y="2332412"/>
                </a:lnTo>
                <a:lnTo>
                  <a:pt x="2555971" y="2285255"/>
                </a:lnTo>
                <a:lnTo>
                  <a:pt x="2550337" y="2238353"/>
                </a:lnTo>
                <a:lnTo>
                  <a:pt x="2543865" y="2191714"/>
                </a:lnTo>
                <a:lnTo>
                  <a:pt x="2536563" y="2145346"/>
                </a:lnTo>
                <a:lnTo>
                  <a:pt x="2528439" y="2099255"/>
                </a:lnTo>
                <a:lnTo>
                  <a:pt x="2519501" y="2053451"/>
                </a:lnTo>
                <a:lnTo>
                  <a:pt x="2509756" y="2007941"/>
                </a:lnTo>
                <a:lnTo>
                  <a:pt x="2499212" y="1962732"/>
                </a:lnTo>
                <a:lnTo>
                  <a:pt x="2487877" y="1917832"/>
                </a:lnTo>
                <a:lnTo>
                  <a:pt x="2475758" y="1873250"/>
                </a:lnTo>
                <a:lnTo>
                  <a:pt x="2462864" y="1828993"/>
                </a:lnTo>
                <a:lnTo>
                  <a:pt x="2449203" y="1785068"/>
                </a:lnTo>
                <a:lnTo>
                  <a:pt x="2434781" y="1741484"/>
                </a:lnTo>
                <a:lnTo>
                  <a:pt x="2419607" y="1698248"/>
                </a:lnTo>
                <a:lnTo>
                  <a:pt x="2403689" y="1655368"/>
                </a:lnTo>
                <a:lnTo>
                  <a:pt x="2387033" y="1612851"/>
                </a:lnTo>
                <a:lnTo>
                  <a:pt x="2369649" y="1570707"/>
                </a:lnTo>
                <a:lnTo>
                  <a:pt x="2351544" y="1528941"/>
                </a:lnTo>
                <a:lnTo>
                  <a:pt x="2332725" y="1487563"/>
                </a:lnTo>
                <a:lnTo>
                  <a:pt x="2313201" y="1446579"/>
                </a:lnTo>
                <a:lnTo>
                  <a:pt x="2292979" y="1405998"/>
                </a:lnTo>
                <a:lnTo>
                  <a:pt x="2272067" y="1365828"/>
                </a:lnTo>
                <a:lnTo>
                  <a:pt x="2250472" y="1326075"/>
                </a:lnTo>
                <a:lnTo>
                  <a:pt x="2228203" y="1286749"/>
                </a:lnTo>
                <a:lnTo>
                  <a:pt x="2205267" y="1247856"/>
                </a:lnTo>
                <a:lnTo>
                  <a:pt x="2181672" y="1209405"/>
                </a:lnTo>
                <a:lnTo>
                  <a:pt x="2157426" y="1171403"/>
                </a:lnTo>
                <a:lnTo>
                  <a:pt x="2132536" y="1133858"/>
                </a:lnTo>
                <a:lnTo>
                  <a:pt x="2107011" y="1096777"/>
                </a:lnTo>
                <a:lnTo>
                  <a:pt x="2080857" y="1060170"/>
                </a:lnTo>
                <a:lnTo>
                  <a:pt x="2054084" y="1024042"/>
                </a:lnTo>
                <a:lnTo>
                  <a:pt x="2026698" y="988403"/>
                </a:lnTo>
                <a:lnTo>
                  <a:pt x="1998708" y="953259"/>
                </a:lnTo>
                <a:lnTo>
                  <a:pt x="1970120" y="918619"/>
                </a:lnTo>
                <a:lnTo>
                  <a:pt x="1940944" y="884491"/>
                </a:lnTo>
                <a:lnTo>
                  <a:pt x="1911186" y="850881"/>
                </a:lnTo>
                <a:lnTo>
                  <a:pt x="1880855" y="817799"/>
                </a:lnTo>
                <a:lnTo>
                  <a:pt x="1849958" y="785251"/>
                </a:lnTo>
                <a:lnTo>
                  <a:pt x="1818503" y="753246"/>
                </a:lnTo>
                <a:lnTo>
                  <a:pt x="1786498" y="721791"/>
                </a:lnTo>
                <a:lnTo>
                  <a:pt x="1753950" y="690894"/>
                </a:lnTo>
                <a:lnTo>
                  <a:pt x="1720868" y="660563"/>
                </a:lnTo>
                <a:lnTo>
                  <a:pt x="1687258" y="630805"/>
                </a:lnTo>
                <a:lnTo>
                  <a:pt x="1653130" y="601629"/>
                </a:lnTo>
                <a:lnTo>
                  <a:pt x="1618490" y="573041"/>
                </a:lnTo>
                <a:lnTo>
                  <a:pt x="1583346" y="545051"/>
                </a:lnTo>
                <a:lnTo>
                  <a:pt x="1547707" y="517665"/>
                </a:lnTo>
                <a:lnTo>
                  <a:pt x="1511579" y="490892"/>
                </a:lnTo>
                <a:lnTo>
                  <a:pt x="1474972" y="464738"/>
                </a:lnTo>
                <a:lnTo>
                  <a:pt x="1437891" y="439213"/>
                </a:lnTo>
                <a:lnTo>
                  <a:pt x="1400346" y="414323"/>
                </a:lnTo>
                <a:lnTo>
                  <a:pt x="1362344" y="390077"/>
                </a:lnTo>
                <a:lnTo>
                  <a:pt x="1323893" y="366482"/>
                </a:lnTo>
                <a:lnTo>
                  <a:pt x="1285000" y="343546"/>
                </a:lnTo>
                <a:lnTo>
                  <a:pt x="1245674" y="321277"/>
                </a:lnTo>
                <a:lnTo>
                  <a:pt x="1205921" y="299682"/>
                </a:lnTo>
                <a:lnTo>
                  <a:pt x="1165751" y="278770"/>
                </a:lnTo>
                <a:lnTo>
                  <a:pt x="1125170" y="258548"/>
                </a:lnTo>
                <a:lnTo>
                  <a:pt x="1084186" y="239024"/>
                </a:lnTo>
                <a:lnTo>
                  <a:pt x="1042808" y="220205"/>
                </a:lnTo>
                <a:lnTo>
                  <a:pt x="1001042" y="202100"/>
                </a:lnTo>
                <a:lnTo>
                  <a:pt x="958898" y="184716"/>
                </a:lnTo>
                <a:lnTo>
                  <a:pt x="916381" y="168060"/>
                </a:lnTo>
                <a:lnTo>
                  <a:pt x="873501" y="152142"/>
                </a:lnTo>
                <a:lnTo>
                  <a:pt x="830265" y="136968"/>
                </a:lnTo>
                <a:lnTo>
                  <a:pt x="786681" y="122546"/>
                </a:lnTo>
                <a:lnTo>
                  <a:pt x="742756" y="108885"/>
                </a:lnTo>
                <a:lnTo>
                  <a:pt x="698499" y="95991"/>
                </a:lnTo>
                <a:lnTo>
                  <a:pt x="653917" y="83872"/>
                </a:lnTo>
                <a:lnTo>
                  <a:pt x="609017" y="72537"/>
                </a:lnTo>
                <a:lnTo>
                  <a:pt x="563808" y="61993"/>
                </a:lnTo>
                <a:lnTo>
                  <a:pt x="518298" y="52248"/>
                </a:lnTo>
                <a:lnTo>
                  <a:pt x="472494" y="43310"/>
                </a:lnTo>
                <a:lnTo>
                  <a:pt x="426403" y="35186"/>
                </a:lnTo>
                <a:lnTo>
                  <a:pt x="380035" y="27884"/>
                </a:lnTo>
                <a:lnTo>
                  <a:pt x="333396" y="21412"/>
                </a:lnTo>
                <a:lnTo>
                  <a:pt x="286494" y="15778"/>
                </a:lnTo>
                <a:lnTo>
                  <a:pt x="239337" y="10989"/>
                </a:lnTo>
                <a:lnTo>
                  <a:pt x="191933" y="7053"/>
                </a:lnTo>
                <a:lnTo>
                  <a:pt x="144289" y="3979"/>
                </a:lnTo>
                <a:lnTo>
                  <a:pt x="96414" y="1773"/>
                </a:lnTo>
                <a:lnTo>
                  <a:pt x="48315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630" y="2002184"/>
            <a:ext cx="17837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592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ОСНОВНОЕ  И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CРЕДНЕЕ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ОБЩЕЕ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CA2830A7-E020-0E43-B58E-8E31D0FEFE3A}"/>
              </a:ext>
            </a:extLst>
          </p:cNvPr>
          <p:cNvSpPr txBox="1">
            <a:spLocks/>
          </p:cNvSpPr>
          <p:nvPr/>
        </p:nvSpPr>
        <p:spPr>
          <a:xfrm>
            <a:off x="4495800" y="2043702"/>
            <a:ext cx="4495800" cy="18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ct val="107200"/>
              </a:lnSpc>
            </a:pPr>
            <a:r>
              <a:rPr lang="ru-RU" sz="2800" kern="0" spc="-10" dirty="0" smtClean="0"/>
              <a:t>ПОДГОТОВКА </a:t>
            </a:r>
            <a:r>
              <a:rPr lang="ru-RU" sz="2800" kern="0" spc="-10" dirty="0"/>
              <a:t/>
            </a:r>
            <a:br>
              <a:rPr lang="ru-RU" sz="2800" kern="0" spc="-10" dirty="0"/>
            </a:br>
            <a:r>
              <a:rPr lang="ru-RU" sz="2800" kern="0" dirty="0"/>
              <a:t>К </a:t>
            </a:r>
            <a:r>
              <a:rPr lang="ru-RU" sz="2800" kern="0" spc="-15" dirty="0"/>
              <a:t>ГОСУДАРСТВЕННОЙ  ИТОГОВОЙ</a:t>
            </a:r>
            <a:r>
              <a:rPr lang="ru-RU" sz="2800" kern="0" spc="-5" dirty="0"/>
              <a:t> </a:t>
            </a:r>
            <a:r>
              <a:rPr lang="ru-RU" sz="2800" kern="0" spc="-25" dirty="0" smtClean="0"/>
              <a:t>АТТЕСТАЦИИ</a:t>
            </a:r>
            <a:endParaRPr lang="ru-RU" sz="2800" kern="0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F4E3BA2F-4545-1B4C-BBC4-79A973C3AF9A}"/>
              </a:ext>
            </a:extLst>
          </p:cNvPr>
          <p:cNvSpPr txBox="1">
            <a:spLocks/>
          </p:cNvSpPr>
          <p:nvPr/>
        </p:nvSpPr>
        <p:spPr>
          <a:xfrm>
            <a:off x="4419600" y="1504950"/>
            <a:ext cx="30556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600" b="0" kern="0" spc="-20" dirty="0" smtClean="0"/>
              <a:t>КОМПЛЕКСНОЕ РЕШЕНИЕ</a:t>
            </a:r>
            <a:endParaRPr lang="ru-RU" sz="1600" b="0" kern="0"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401</Words>
  <Application>Microsoft Office PowerPoint</Application>
  <PresentationFormat>Экран (16:9)</PresentationFormat>
  <Paragraphs>93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«НАЦИОНАЛЬНЫЙ ИНСТИТУТ  КАЧЕСТВА ОБРАЗОВАНИЯ» (НИКО)</vt:lpstr>
      <vt:lpstr>Презентация PowerPoint</vt:lpstr>
      <vt:lpstr>АНО ДПО «НАЦИОНАЛЬНЫЙ ИНСТИТУТ КАЧЕСТВА ОБРАЗОВАНИЯ»  (НИКО)</vt:lpstr>
      <vt:lpstr>АНО ДПО «НАЦИОНАЛЬНЫЙ ИНСТИТУТ КАЧЕСТВА ОБРАЗОВАНИЯ»  (НИКО)</vt:lpstr>
      <vt:lpstr>АНО ДПО «НАЦИОНАЛЬНЫЙ ИНСТИТУТ КАЧЕСТВА ОБРАЗОВАНИЯ»  (НИКО)</vt:lpstr>
      <vt:lpstr>АНО ДПО «НАЦИОНАЛЬНЫЙ ИНСТИТУТ КАЧЕСТВА ОБРАЗОВАНИЯ»  (НИКО)</vt:lpstr>
      <vt:lpstr>ОЦЕНКА  КАЧЕСТВА ДО   </vt:lpstr>
      <vt:lpstr>ПРОГРАММЫ ПО НАПРАВЛЕНИЮ  «ОЦЕНКА КАЧЕСТВА ДО»</vt:lpstr>
      <vt:lpstr>Презентация PowerPoint</vt:lpstr>
      <vt:lpstr>Презентация PowerPoint</vt:lpstr>
      <vt:lpstr>Презентация PowerPoint</vt:lpstr>
      <vt:lpstr>ФЕДОТОВА ИРИНА ИВАНОВНА  РЕГИОНАЛЬНЫЙ ДИРЕКТОР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121</cp:revision>
  <dcterms:created xsi:type="dcterms:W3CDTF">2020-09-25T18:52:45Z</dcterms:created>
  <dcterms:modified xsi:type="dcterms:W3CDTF">2021-09-29T11:55:52Z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2020-09-25T00:00:00Z</vt:filetime>
  </property>
</Properties>
</file>