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7" r:id="rId2"/>
    <p:sldId id="278" r:id="rId3"/>
    <p:sldId id="277" r:id="rId4"/>
    <p:sldId id="279" r:id="rId5"/>
    <p:sldId id="280" r:id="rId6"/>
    <p:sldId id="282" r:id="rId7"/>
    <p:sldId id="281" r:id="rId8"/>
    <p:sldId id="28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6F02-FA50-4EC5-B7E0-FC744A0D7362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056CB-357D-48E9-85C9-EFB0A77CD3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7999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6F02-FA50-4EC5-B7E0-FC744A0D7362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056CB-357D-48E9-85C9-EFB0A77CD3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9207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6F02-FA50-4EC5-B7E0-FC744A0D7362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056CB-357D-48E9-85C9-EFB0A77CD3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455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6F02-FA50-4EC5-B7E0-FC744A0D7362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056CB-357D-48E9-85C9-EFB0A77CD3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2853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6F02-FA50-4EC5-B7E0-FC744A0D7362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056CB-357D-48E9-85C9-EFB0A77CD3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0304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6F02-FA50-4EC5-B7E0-FC744A0D7362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056CB-357D-48E9-85C9-EFB0A77CD3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7046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6F02-FA50-4EC5-B7E0-FC744A0D7362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056CB-357D-48E9-85C9-EFB0A77CD3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16711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6F02-FA50-4EC5-B7E0-FC744A0D7362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056CB-357D-48E9-85C9-EFB0A77CD3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9647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6F02-FA50-4EC5-B7E0-FC744A0D7362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056CB-357D-48E9-85C9-EFB0A77CD3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0498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6F02-FA50-4EC5-B7E0-FC744A0D7362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056CB-357D-48E9-85C9-EFB0A77CD3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410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D6F02-FA50-4EC5-B7E0-FC744A0D7362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6056CB-357D-48E9-85C9-EFB0A77CD3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4517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B050">
                <a:alpha val="16000"/>
              </a:srgbClr>
            </a:gs>
            <a:gs pos="36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9D6F02-FA50-4EC5-B7E0-FC744A0D7362}" type="datetimeFigureOut">
              <a:rPr lang="ru-RU" smtClean="0"/>
              <a:t>25.10.2016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6056CB-357D-48E9-85C9-EFB0A77CD3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3586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260648"/>
            <a:ext cx="882047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0" b="1" dirty="0">
                <a:latin typeface="Franklin Gothic Medium" pitchFamily="34" charset="0"/>
              </a:rPr>
              <a:t>Итоги ГИА (Кировский район)</a:t>
            </a:r>
          </a:p>
        </p:txBody>
      </p:sp>
    </p:spTree>
    <p:extLst>
      <p:ext uri="{BB962C8B-B14F-4D97-AF65-F5344CB8AC3E}">
        <p14:creationId xmlns:p14="http://schemas.microsoft.com/office/powerpoint/2010/main" val="35856742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260648"/>
            <a:ext cx="882047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8000" b="1" dirty="0">
              <a:latin typeface="Franklin Gothic Medium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89623" y="249276"/>
            <a:ext cx="4100803" cy="65857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600" b="1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100-балльники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8855095"/>
              </p:ext>
            </p:extLst>
          </p:nvPr>
        </p:nvGraphicFramePr>
        <p:xfrm>
          <a:off x="395536" y="1052735"/>
          <a:ext cx="8640958" cy="46503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3564">
                  <a:extLst>
                    <a:ext uri="{9D8B030D-6E8A-4147-A177-3AD203B41FA5}">
                      <a16:colId xmlns:a16="http://schemas.microsoft.com/office/drawing/2014/main" val="3686595123"/>
                    </a:ext>
                  </a:extLst>
                </a:gridCol>
                <a:gridCol w="3118883">
                  <a:extLst>
                    <a:ext uri="{9D8B030D-6E8A-4147-A177-3AD203B41FA5}">
                      <a16:colId xmlns:a16="http://schemas.microsoft.com/office/drawing/2014/main" val="3045059639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1128584077"/>
                    </a:ext>
                  </a:extLst>
                </a:gridCol>
                <a:gridCol w="2592287">
                  <a:extLst>
                    <a:ext uri="{9D8B030D-6E8A-4147-A177-3AD203B41FA5}">
                      <a16:colId xmlns:a16="http://schemas.microsoft.com/office/drawing/2014/main" val="3303001136"/>
                    </a:ext>
                  </a:extLst>
                </a:gridCol>
              </a:tblGrid>
              <a:tr h="5040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ОУ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Фамилия 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предмет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учитель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69524596"/>
                  </a:ext>
                </a:extLst>
              </a:tr>
              <a:tr h="3961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C00000"/>
                          </a:solidFill>
                          <a:effectLst/>
                        </a:rPr>
                        <a:t>248</a:t>
                      </a:r>
                      <a:endParaRPr lang="ru-RU" sz="16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effectLst/>
                          <a:latin typeface="Arial Black" panose="020B0A04020102020204" pitchFamily="34" charset="0"/>
                        </a:rPr>
                        <a:t>Асикритова</a:t>
                      </a:r>
                      <a:r>
                        <a:rPr lang="ru-RU" sz="1800" b="1" dirty="0">
                          <a:effectLst/>
                          <a:latin typeface="Arial Black" panose="020B0A04020102020204" pitchFamily="34" charset="0"/>
                        </a:rPr>
                        <a:t> Ксения</a:t>
                      </a:r>
                      <a:endParaRPr lang="ru-RU" sz="12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Arial Black" panose="020B0A04020102020204" pitchFamily="34" charset="0"/>
                        </a:rPr>
                        <a:t>литература</a:t>
                      </a:r>
                      <a:endParaRPr lang="ru-RU" sz="12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Arial Black" panose="020B0A04020102020204" pitchFamily="34" charset="0"/>
                        </a:rPr>
                        <a:t>Пономаренко С.М.</a:t>
                      </a:r>
                      <a:endParaRPr lang="ru-RU" sz="1200" b="1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9473822"/>
                  </a:ext>
                </a:extLst>
              </a:tr>
              <a:tr h="30578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C00000"/>
                          </a:solidFill>
                          <a:effectLst/>
                        </a:rPr>
                        <a:t>248</a:t>
                      </a:r>
                      <a:endParaRPr lang="ru-RU" sz="16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effectLst/>
                          <a:latin typeface="Arial Black" panose="020B0A04020102020204" pitchFamily="34" charset="0"/>
                        </a:rPr>
                        <a:t>Бармасова</a:t>
                      </a:r>
                      <a:r>
                        <a:rPr lang="ru-RU" sz="1800" b="1" dirty="0">
                          <a:effectLst/>
                          <a:latin typeface="Arial Black" panose="020B0A04020102020204" pitchFamily="34" charset="0"/>
                        </a:rPr>
                        <a:t> Галина</a:t>
                      </a:r>
                      <a:endParaRPr lang="ru-RU" sz="12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Arial Black" panose="020B0A04020102020204" pitchFamily="34" charset="0"/>
                        </a:rPr>
                        <a:t>русский язык</a:t>
                      </a:r>
                      <a:endParaRPr lang="ru-RU" sz="12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Arial Black" panose="020B0A04020102020204" pitchFamily="34" charset="0"/>
                        </a:rPr>
                        <a:t>Пономаренко С.М.</a:t>
                      </a:r>
                      <a:endParaRPr lang="ru-RU" sz="12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21281732"/>
                  </a:ext>
                </a:extLst>
              </a:tr>
              <a:tr h="3959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C00000"/>
                          </a:solidFill>
                          <a:effectLst/>
                        </a:rPr>
                        <a:t>250</a:t>
                      </a:r>
                      <a:endParaRPr lang="ru-RU" sz="16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Arial Black" panose="020B0A04020102020204" pitchFamily="34" charset="0"/>
                        </a:rPr>
                        <a:t>Трушкина Светлана</a:t>
                      </a:r>
                      <a:endParaRPr lang="ru-RU" sz="1200" b="1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Arial Black" panose="020B0A04020102020204" pitchFamily="34" charset="0"/>
                        </a:rPr>
                        <a:t>русский язык</a:t>
                      </a:r>
                      <a:endParaRPr lang="ru-RU" sz="12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Arial Black" panose="020B0A04020102020204" pitchFamily="34" charset="0"/>
                        </a:rPr>
                        <a:t>Соковых Н.Н.</a:t>
                      </a:r>
                      <a:endParaRPr lang="ru-RU" sz="12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82442335"/>
                  </a:ext>
                </a:extLst>
              </a:tr>
              <a:tr h="3959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C00000"/>
                          </a:solidFill>
                          <a:effectLst/>
                        </a:rPr>
                        <a:t>254</a:t>
                      </a:r>
                      <a:endParaRPr lang="ru-RU" sz="16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Arial Black" panose="020B0A04020102020204" pitchFamily="34" charset="0"/>
                        </a:rPr>
                        <a:t>Гаубшайте Дарья</a:t>
                      </a:r>
                      <a:endParaRPr lang="ru-RU" sz="1200" b="1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Arial Black" panose="020B0A04020102020204" pitchFamily="34" charset="0"/>
                        </a:rPr>
                        <a:t>русский язык</a:t>
                      </a:r>
                      <a:endParaRPr lang="ru-RU" sz="1200" b="1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Arial Black" panose="020B0A04020102020204" pitchFamily="34" charset="0"/>
                        </a:rPr>
                        <a:t>Рожко О.В.</a:t>
                      </a:r>
                      <a:endParaRPr lang="ru-RU" sz="12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60441040"/>
                  </a:ext>
                </a:extLst>
              </a:tr>
              <a:tr h="3959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C00000"/>
                          </a:solidFill>
                          <a:effectLst/>
                        </a:rPr>
                        <a:t>254</a:t>
                      </a:r>
                      <a:endParaRPr lang="ru-RU" sz="16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Arial Black" panose="020B0A04020102020204" pitchFamily="34" charset="0"/>
                        </a:rPr>
                        <a:t>Пятова Дарья</a:t>
                      </a:r>
                      <a:endParaRPr lang="ru-RU" sz="1200" b="1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Arial Black" panose="020B0A04020102020204" pitchFamily="34" charset="0"/>
                        </a:rPr>
                        <a:t>русский язык</a:t>
                      </a:r>
                      <a:endParaRPr lang="ru-RU" sz="1200" b="1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Arial Black" panose="020B0A04020102020204" pitchFamily="34" charset="0"/>
                        </a:rPr>
                        <a:t>Рожко О.В.</a:t>
                      </a:r>
                      <a:endParaRPr lang="ru-RU" sz="12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09820632"/>
                  </a:ext>
                </a:extLst>
              </a:tr>
              <a:tr h="3959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C00000"/>
                          </a:solidFill>
                          <a:effectLst/>
                        </a:rPr>
                        <a:t>261</a:t>
                      </a:r>
                      <a:endParaRPr lang="ru-RU" sz="16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Arial Black" panose="020B0A04020102020204" pitchFamily="34" charset="0"/>
                        </a:rPr>
                        <a:t>Шершнев Иван</a:t>
                      </a:r>
                      <a:endParaRPr lang="ru-RU" sz="1200" b="1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Arial Black" panose="020B0A04020102020204" pitchFamily="34" charset="0"/>
                        </a:rPr>
                        <a:t>русский язык</a:t>
                      </a:r>
                      <a:endParaRPr lang="ru-RU" sz="1200" b="1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Arial Black" panose="020B0A04020102020204" pitchFamily="34" charset="0"/>
                        </a:rPr>
                        <a:t>Завьялова Т.В.</a:t>
                      </a:r>
                      <a:endParaRPr lang="ru-RU" sz="12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96343290"/>
                  </a:ext>
                </a:extLst>
              </a:tr>
              <a:tr h="3959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C00000"/>
                          </a:solidFill>
                          <a:effectLst/>
                        </a:rPr>
                        <a:t>389</a:t>
                      </a:r>
                      <a:endParaRPr lang="ru-RU" sz="16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Arial Black" panose="020B0A04020102020204" pitchFamily="34" charset="0"/>
                        </a:rPr>
                        <a:t>Андреева Анастасия</a:t>
                      </a:r>
                      <a:endParaRPr lang="ru-RU" sz="1200" b="1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Arial Black" panose="020B0A04020102020204" pitchFamily="34" charset="0"/>
                        </a:rPr>
                        <a:t>русский язык</a:t>
                      </a:r>
                      <a:endParaRPr lang="ru-RU" sz="1200" b="1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Arial Black" panose="020B0A04020102020204" pitchFamily="34" charset="0"/>
                        </a:rPr>
                        <a:t>Дьякова Е.С.</a:t>
                      </a:r>
                      <a:endParaRPr lang="ru-RU" sz="12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22282513"/>
                  </a:ext>
                </a:extLst>
              </a:tr>
              <a:tr h="3959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C00000"/>
                          </a:solidFill>
                          <a:effectLst/>
                        </a:rPr>
                        <a:t>393</a:t>
                      </a:r>
                      <a:endParaRPr lang="ru-RU" sz="16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Arial Black" panose="020B0A04020102020204" pitchFamily="34" charset="0"/>
                        </a:rPr>
                        <a:t>Завгородняя Екатерина</a:t>
                      </a:r>
                      <a:endParaRPr lang="ru-RU" sz="1200" b="1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Arial Black" panose="020B0A04020102020204" pitchFamily="34" charset="0"/>
                        </a:rPr>
                        <a:t>русский язык</a:t>
                      </a:r>
                      <a:endParaRPr lang="ru-RU" sz="12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effectLst/>
                          <a:latin typeface="Arial Black" panose="020B0A04020102020204" pitchFamily="34" charset="0"/>
                        </a:rPr>
                        <a:t>Синякова</a:t>
                      </a:r>
                      <a:r>
                        <a:rPr lang="ru-RU" sz="1800" b="1" dirty="0">
                          <a:effectLst/>
                          <a:latin typeface="Arial Black" panose="020B0A04020102020204" pitchFamily="34" charset="0"/>
                        </a:rPr>
                        <a:t> С.М.</a:t>
                      </a:r>
                      <a:endParaRPr lang="ru-RU" sz="12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63211748"/>
                  </a:ext>
                </a:extLst>
              </a:tr>
              <a:tr h="3959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C00000"/>
                          </a:solidFill>
                          <a:effectLst/>
                        </a:rPr>
                        <a:t>393</a:t>
                      </a:r>
                      <a:endParaRPr lang="ru-RU" sz="16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Arial Black" panose="020B0A04020102020204" pitchFamily="34" charset="0"/>
                        </a:rPr>
                        <a:t>Мигачёва Юлия</a:t>
                      </a:r>
                      <a:endParaRPr lang="ru-RU" sz="1200" b="1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Arial Black" panose="020B0A04020102020204" pitchFamily="34" charset="0"/>
                        </a:rPr>
                        <a:t>русский язык</a:t>
                      </a:r>
                      <a:endParaRPr lang="ru-RU" sz="1200" b="1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effectLst/>
                          <a:latin typeface="Arial Black" panose="020B0A04020102020204" pitchFamily="34" charset="0"/>
                        </a:rPr>
                        <a:t>Синякова</a:t>
                      </a:r>
                      <a:r>
                        <a:rPr lang="ru-RU" sz="1800" b="1" dirty="0">
                          <a:effectLst/>
                          <a:latin typeface="Arial Black" panose="020B0A04020102020204" pitchFamily="34" charset="0"/>
                        </a:rPr>
                        <a:t> С.М.</a:t>
                      </a:r>
                      <a:endParaRPr lang="ru-RU" sz="12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31698738"/>
                  </a:ext>
                </a:extLst>
              </a:tr>
              <a:tr h="3959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C00000"/>
                          </a:solidFill>
                          <a:effectLst/>
                        </a:rPr>
                        <a:t>504</a:t>
                      </a:r>
                      <a:endParaRPr lang="ru-RU" sz="160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effectLst/>
                          <a:latin typeface="Arial Black" panose="020B0A04020102020204" pitchFamily="34" charset="0"/>
                        </a:rPr>
                        <a:t>Завражнова</a:t>
                      </a:r>
                      <a:r>
                        <a:rPr lang="ru-RU" sz="1800" b="1" dirty="0">
                          <a:effectLst/>
                          <a:latin typeface="Arial Black" panose="020B0A04020102020204" pitchFamily="34" charset="0"/>
                        </a:rPr>
                        <a:t> Алина</a:t>
                      </a:r>
                      <a:endParaRPr lang="ru-RU" sz="12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Arial Black" panose="020B0A04020102020204" pitchFamily="34" charset="0"/>
                        </a:rPr>
                        <a:t>русский язык</a:t>
                      </a:r>
                      <a:endParaRPr lang="ru-RU" sz="1200" b="1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effectLst/>
                          <a:latin typeface="Arial Black" panose="020B0A04020102020204" pitchFamily="34" charset="0"/>
                        </a:rPr>
                        <a:t>Мацюк</a:t>
                      </a:r>
                      <a:r>
                        <a:rPr lang="ru-RU" sz="1800" b="1" dirty="0">
                          <a:effectLst/>
                          <a:latin typeface="Arial Black" panose="020B0A04020102020204" pitchFamily="34" charset="0"/>
                        </a:rPr>
                        <a:t> Н.А.</a:t>
                      </a:r>
                      <a:endParaRPr lang="ru-RU" sz="12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066570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40860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260648"/>
            <a:ext cx="8820472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0" b="1" dirty="0"/>
              <a:t>Средний балл ЕГЭ по русскому языку </a:t>
            </a:r>
          </a:p>
          <a:p>
            <a:pPr algn="ctr"/>
            <a:r>
              <a:rPr lang="ru-RU" sz="8000" b="1" dirty="0"/>
              <a:t>в районе –</a:t>
            </a:r>
            <a:r>
              <a:rPr lang="ru-RU" sz="8800" b="1" dirty="0"/>
              <a:t> </a:t>
            </a:r>
          </a:p>
          <a:p>
            <a:pPr algn="ctr"/>
            <a:r>
              <a:rPr lang="ru-RU" sz="13800" b="1" dirty="0"/>
              <a:t>72,28</a:t>
            </a:r>
          </a:p>
        </p:txBody>
      </p:sp>
    </p:spTree>
    <p:extLst>
      <p:ext uri="{BB962C8B-B14F-4D97-AF65-F5344CB8AC3E}">
        <p14:creationId xmlns:p14="http://schemas.microsoft.com/office/powerpoint/2010/main" val="496761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6594813"/>
              </p:ext>
            </p:extLst>
          </p:nvPr>
        </p:nvGraphicFramePr>
        <p:xfrm>
          <a:off x="395536" y="116623"/>
          <a:ext cx="8424935" cy="66443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7737">
                  <a:extLst>
                    <a:ext uri="{9D8B030D-6E8A-4147-A177-3AD203B41FA5}">
                      <a16:colId xmlns:a16="http://schemas.microsoft.com/office/drawing/2014/main" val="3116844553"/>
                    </a:ext>
                  </a:extLst>
                </a:gridCol>
                <a:gridCol w="1253644">
                  <a:extLst>
                    <a:ext uri="{9D8B030D-6E8A-4147-A177-3AD203B41FA5}">
                      <a16:colId xmlns:a16="http://schemas.microsoft.com/office/drawing/2014/main" val="3838660591"/>
                    </a:ext>
                  </a:extLst>
                </a:gridCol>
                <a:gridCol w="2721777">
                  <a:extLst>
                    <a:ext uri="{9D8B030D-6E8A-4147-A177-3AD203B41FA5}">
                      <a16:colId xmlns:a16="http://schemas.microsoft.com/office/drawing/2014/main" val="244334007"/>
                    </a:ext>
                  </a:extLst>
                </a:gridCol>
                <a:gridCol w="2721777">
                  <a:extLst>
                    <a:ext uri="{9D8B030D-6E8A-4147-A177-3AD203B41FA5}">
                      <a16:colId xmlns:a16="http://schemas.microsoft.com/office/drawing/2014/main" val="2086185762"/>
                    </a:ext>
                  </a:extLst>
                </a:gridCol>
              </a:tblGrid>
              <a:tr h="110775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Средний балл по различным видам ОУ в 2016 году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ОУ с высокими показателями среднего балла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ФИО учителей, подготовивших обучающихся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81166156"/>
                  </a:ext>
                </a:extLst>
              </a:tr>
              <a:tr h="3581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Кировский район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№ ОУ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Значение среднего балла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6905436"/>
                  </a:ext>
                </a:extLst>
              </a:tr>
              <a:tr h="358198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Гимназии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0227183"/>
                  </a:ext>
                </a:extLst>
              </a:tr>
              <a:tr h="3581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79,02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248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85,92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Пономаренко С.М.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54629097"/>
                  </a:ext>
                </a:extLst>
              </a:tr>
              <a:tr h="35819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 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261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84,26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Завьялова Т.В.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86424643"/>
                  </a:ext>
                </a:extLst>
              </a:tr>
              <a:tr h="358198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Лицеи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2265287"/>
                  </a:ext>
                </a:extLst>
              </a:tr>
              <a:tr h="358198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77,87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389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81,76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Дьякова Е.С.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08761988"/>
                  </a:ext>
                </a:extLst>
              </a:tr>
              <a:tr h="3581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244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80,98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Максимова Н.А.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17264426"/>
                  </a:ext>
                </a:extLst>
              </a:tr>
              <a:tr h="358198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ОУ с углублённым изучением предметов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6233470"/>
                  </a:ext>
                </a:extLst>
              </a:tr>
              <a:tr h="358198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74,42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254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82,68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Рожко О.В.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34747853"/>
                  </a:ext>
                </a:extLst>
              </a:tr>
              <a:tr h="3581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Взмах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79,73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</a:rPr>
                        <a:t>Епишова</a:t>
                      </a:r>
                      <a:r>
                        <a:rPr lang="ru-RU" sz="1600" b="1" dirty="0">
                          <a:effectLst/>
                        </a:rPr>
                        <a:t> С.Ф.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6446798"/>
                  </a:ext>
                </a:extLst>
              </a:tr>
              <a:tr h="358198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Общеобразовательные ОУ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8305635"/>
                  </a:ext>
                </a:extLst>
              </a:tr>
              <a:tr h="358198"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67,30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377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79,57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Тарасова Н.А.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37820398"/>
                  </a:ext>
                </a:extLst>
              </a:tr>
              <a:tr h="3581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 интернат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79,29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Селезнева Д.М.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71101747"/>
                  </a:ext>
                </a:extLst>
              </a:tr>
              <a:tr h="3581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551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75,62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</a:rPr>
                        <a:t>Борышнева</a:t>
                      </a:r>
                      <a:r>
                        <a:rPr lang="ru-RU" sz="1600" b="1" dirty="0">
                          <a:effectLst/>
                        </a:rPr>
                        <a:t> М.Б., Игнатова Е.Н.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1736714"/>
                  </a:ext>
                </a:extLst>
              </a:tr>
              <a:tr h="3581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654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73,70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Казакова Ю.В.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0350417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6855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07904" y="188640"/>
            <a:ext cx="2325445" cy="5959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Литература 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8448579"/>
              </p:ext>
            </p:extLst>
          </p:nvPr>
        </p:nvGraphicFramePr>
        <p:xfrm>
          <a:off x="971600" y="1268760"/>
          <a:ext cx="7920880" cy="34894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24368">
                  <a:extLst>
                    <a:ext uri="{9D8B030D-6E8A-4147-A177-3AD203B41FA5}">
                      <a16:colId xmlns:a16="http://schemas.microsoft.com/office/drawing/2014/main" val="2144422782"/>
                    </a:ext>
                  </a:extLst>
                </a:gridCol>
                <a:gridCol w="1178640">
                  <a:extLst>
                    <a:ext uri="{9D8B030D-6E8A-4147-A177-3AD203B41FA5}">
                      <a16:colId xmlns:a16="http://schemas.microsoft.com/office/drawing/2014/main" val="1920234511"/>
                    </a:ext>
                  </a:extLst>
                </a:gridCol>
                <a:gridCol w="2165544">
                  <a:extLst>
                    <a:ext uri="{9D8B030D-6E8A-4147-A177-3AD203B41FA5}">
                      <a16:colId xmlns:a16="http://schemas.microsoft.com/office/drawing/2014/main" val="280650379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val="662048804"/>
                    </a:ext>
                  </a:extLst>
                </a:gridCol>
              </a:tblGrid>
              <a:tr h="24345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2016 район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ОУ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балл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учитель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17592374"/>
                  </a:ext>
                </a:extLst>
              </a:tr>
              <a:tr h="0"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36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dirty="0">
                          <a:effectLst/>
                        </a:rPr>
                        <a:t>55,90</a:t>
                      </a:r>
                      <a:endParaRPr lang="ru-RU" sz="4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Arial Black" panose="020B0A04020102020204" pitchFamily="34" charset="0"/>
                        </a:rPr>
                        <a:t>248</a:t>
                      </a:r>
                      <a:endParaRPr lang="ru-RU" sz="28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Arial Black" panose="020B0A04020102020204" pitchFamily="34" charset="0"/>
                        </a:rPr>
                        <a:t>75,80</a:t>
                      </a:r>
                      <a:endParaRPr lang="ru-RU" sz="28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  <a:latin typeface="Arial Black" panose="020B0A04020102020204" pitchFamily="34" charset="0"/>
                        </a:rPr>
                        <a:t>Пономаренко С.М.</a:t>
                      </a:r>
                      <a:endParaRPr lang="ru-RU" sz="2800" b="1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4008091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Arial Black" panose="020B0A04020102020204" pitchFamily="34" charset="0"/>
                        </a:rPr>
                        <a:t>261</a:t>
                      </a:r>
                      <a:endParaRPr lang="ru-RU" sz="28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Arial Black" panose="020B0A04020102020204" pitchFamily="34" charset="0"/>
                        </a:rPr>
                        <a:t>65,57</a:t>
                      </a:r>
                      <a:endParaRPr lang="ru-RU" sz="28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Arial Black" panose="020B0A04020102020204" pitchFamily="34" charset="0"/>
                        </a:rPr>
                        <a:t>Завьялова Т.В.</a:t>
                      </a:r>
                      <a:endParaRPr lang="ru-RU" sz="28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0799689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  <a:latin typeface="Arial Black" panose="020B0A04020102020204" pitchFamily="34" charset="0"/>
                        </a:rPr>
                        <a:t>254</a:t>
                      </a:r>
                      <a:endParaRPr lang="ru-RU" sz="2800" b="1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Arial Black" panose="020B0A04020102020204" pitchFamily="34" charset="0"/>
                        </a:rPr>
                        <a:t>63,55</a:t>
                      </a:r>
                      <a:endParaRPr lang="ru-RU" sz="28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Arial Black" panose="020B0A04020102020204" pitchFamily="34" charset="0"/>
                        </a:rPr>
                        <a:t>Рожко О.В.</a:t>
                      </a:r>
                      <a:endParaRPr lang="ru-RU" sz="28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3118103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  <a:latin typeface="Arial Black" panose="020B0A04020102020204" pitchFamily="34" charset="0"/>
                        </a:rPr>
                        <a:t>282</a:t>
                      </a:r>
                      <a:endParaRPr lang="ru-RU" sz="2800" b="1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  <a:latin typeface="Arial Black" panose="020B0A04020102020204" pitchFamily="34" charset="0"/>
                        </a:rPr>
                        <a:t>61,50</a:t>
                      </a:r>
                      <a:endParaRPr lang="ru-RU" sz="2800" b="1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>
                          <a:effectLst/>
                          <a:latin typeface="Arial Black" panose="020B0A04020102020204" pitchFamily="34" charset="0"/>
                        </a:rPr>
                        <a:t>Янышевская</a:t>
                      </a:r>
                      <a:r>
                        <a:rPr lang="ru-RU" sz="2800" b="1" dirty="0">
                          <a:effectLst/>
                          <a:latin typeface="Arial Black" panose="020B0A04020102020204" pitchFamily="34" charset="0"/>
                        </a:rPr>
                        <a:t> Е.А.</a:t>
                      </a:r>
                      <a:endParaRPr lang="ru-RU" sz="2800" b="1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250120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187624" y="5085184"/>
            <a:ext cx="7632848" cy="61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из 145 человек успешно сдали 96,5%</a:t>
            </a:r>
          </a:p>
        </p:txBody>
      </p:sp>
    </p:spTree>
    <p:extLst>
      <p:ext uri="{BB962C8B-B14F-4D97-AF65-F5344CB8AC3E}">
        <p14:creationId xmlns:p14="http://schemas.microsoft.com/office/powerpoint/2010/main" val="19194844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260648"/>
            <a:ext cx="8820472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8000" b="1" dirty="0"/>
              <a:t>Средний балл ОГЭ по русскому языку </a:t>
            </a:r>
          </a:p>
          <a:p>
            <a:pPr algn="ctr"/>
            <a:r>
              <a:rPr lang="ru-RU" sz="8000" b="1" dirty="0"/>
              <a:t>в районе –</a:t>
            </a:r>
            <a:r>
              <a:rPr lang="ru-RU" sz="8800" b="1" dirty="0"/>
              <a:t> </a:t>
            </a:r>
          </a:p>
          <a:p>
            <a:pPr algn="ctr"/>
            <a:r>
              <a:rPr lang="ru-RU" sz="13800" b="1" dirty="0"/>
              <a:t>4,03</a:t>
            </a:r>
          </a:p>
        </p:txBody>
      </p:sp>
    </p:spTree>
    <p:extLst>
      <p:ext uri="{BB962C8B-B14F-4D97-AF65-F5344CB8AC3E}">
        <p14:creationId xmlns:p14="http://schemas.microsoft.com/office/powerpoint/2010/main" val="478252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8148654"/>
              </p:ext>
            </p:extLst>
          </p:nvPr>
        </p:nvGraphicFramePr>
        <p:xfrm>
          <a:off x="251520" y="260644"/>
          <a:ext cx="8496943" cy="65026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42504">
                  <a:extLst>
                    <a:ext uri="{9D8B030D-6E8A-4147-A177-3AD203B41FA5}">
                      <a16:colId xmlns:a16="http://schemas.microsoft.com/office/drawing/2014/main" val="4162440285"/>
                    </a:ext>
                  </a:extLst>
                </a:gridCol>
                <a:gridCol w="1264359">
                  <a:extLst>
                    <a:ext uri="{9D8B030D-6E8A-4147-A177-3AD203B41FA5}">
                      <a16:colId xmlns:a16="http://schemas.microsoft.com/office/drawing/2014/main" val="2282322458"/>
                    </a:ext>
                  </a:extLst>
                </a:gridCol>
                <a:gridCol w="2745040">
                  <a:extLst>
                    <a:ext uri="{9D8B030D-6E8A-4147-A177-3AD203B41FA5}">
                      <a16:colId xmlns:a16="http://schemas.microsoft.com/office/drawing/2014/main" val="841900006"/>
                    </a:ext>
                  </a:extLst>
                </a:gridCol>
                <a:gridCol w="2745040">
                  <a:extLst>
                    <a:ext uri="{9D8B030D-6E8A-4147-A177-3AD203B41FA5}">
                      <a16:colId xmlns:a16="http://schemas.microsoft.com/office/drawing/2014/main" val="4015608307"/>
                    </a:ext>
                  </a:extLst>
                </a:gridCol>
              </a:tblGrid>
              <a:tr h="94873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Средний балл по различным видам ОУ в 2016 году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ОУ с высокими показателями среднего балла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 </a:t>
                      </a:r>
                      <a:endParaRPr lang="ru-RU" sz="1400" b="1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ФИО учителей, подготовивших обучающихся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78376717"/>
                  </a:ext>
                </a:extLst>
              </a:tr>
              <a:tr h="30680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Кировский район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№ ОУ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Значение среднего балла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1692692"/>
                  </a:ext>
                </a:extLst>
              </a:tr>
              <a:tr h="306802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Гимназии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9552463"/>
                  </a:ext>
                </a:extLst>
              </a:tr>
              <a:tr h="627768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4,49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261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4,83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</a:rPr>
                        <a:t>Лужинская</a:t>
                      </a:r>
                      <a:r>
                        <a:rPr lang="ru-RU" sz="1600" b="1" dirty="0">
                          <a:effectLst/>
                        </a:rPr>
                        <a:t> В.В., Селиверстова Н.В.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41008329"/>
                  </a:ext>
                </a:extLst>
              </a:tr>
              <a:tr h="3068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248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4,58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Яковлева И.К.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5205212"/>
                  </a:ext>
                </a:extLst>
              </a:tr>
              <a:tr h="306802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Лицеи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0864460"/>
                  </a:ext>
                </a:extLst>
              </a:tr>
              <a:tr h="306802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4,34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393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4,53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Зайцева М.В., </a:t>
                      </a:r>
                      <a:r>
                        <a:rPr lang="ru-RU" sz="1600" b="1" dirty="0" err="1">
                          <a:effectLst/>
                        </a:rPr>
                        <a:t>Синякова</a:t>
                      </a:r>
                      <a:r>
                        <a:rPr lang="ru-RU" sz="1600" b="1" dirty="0">
                          <a:effectLst/>
                        </a:rPr>
                        <a:t> С.М.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42573005"/>
                  </a:ext>
                </a:extLst>
              </a:tr>
              <a:tr h="3068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378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4,46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Артеменко С.В.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02758015"/>
                  </a:ext>
                </a:extLst>
              </a:tr>
              <a:tr h="306802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ОУ с углублённым изучением предметов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1676131"/>
                  </a:ext>
                </a:extLst>
              </a:tr>
              <a:tr h="627768">
                <a:tc row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 </a:t>
                      </a:r>
                      <a:endParaRPr lang="ru-RU" sz="1400" b="1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4,23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254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4,53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Писарева М.А., </a:t>
                      </a:r>
                      <a:r>
                        <a:rPr lang="ru-RU" sz="1600" b="1" dirty="0" err="1">
                          <a:effectLst/>
                        </a:rPr>
                        <a:t>Стрижкова</a:t>
                      </a:r>
                      <a:r>
                        <a:rPr lang="ru-RU" sz="1600" b="1" dirty="0">
                          <a:effectLst/>
                        </a:rPr>
                        <a:t> Е.В., </a:t>
                      </a:r>
                      <a:r>
                        <a:rPr lang="ru-RU" sz="1600" b="1" dirty="0" err="1">
                          <a:effectLst/>
                        </a:rPr>
                        <a:t>Музырева</a:t>
                      </a:r>
                      <a:r>
                        <a:rPr lang="ru-RU" sz="1600" b="1" dirty="0">
                          <a:effectLst/>
                        </a:rPr>
                        <a:t> Н.Б.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87607666"/>
                  </a:ext>
                </a:extLst>
              </a:tr>
              <a:tr h="3068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481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4,45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Кольцова Ю.Н., </a:t>
                      </a:r>
                      <a:r>
                        <a:rPr lang="ru-RU" sz="1600" b="1" dirty="0" err="1">
                          <a:effectLst/>
                        </a:rPr>
                        <a:t>Сторонкина</a:t>
                      </a:r>
                      <a:r>
                        <a:rPr lang="ru-RU" sz="1600" b="1" dirty="0">
                          <a:effectLst/>
                        </a:rPr>
                        <a:t> Т.Н.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78501212"/>
                  </a:ext>
                </a:extLst>
              </a:tr>
              <a:tr h="3068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654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4,43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Казакова Ю.В.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23051192"/>
                  </a:ext>
                </a:extLst>
              </a:tr>
              <a:tr h="3068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504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4,36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</a:rPr>
                        <a:t>Дулькина</a:t>
                      </a:r>
                      <a:r>
                        <a:rPr lang="ru-RU" sz="1600" b="1" dirty="0">
                          <a:effectLst/>
                        </a:rPr>
                        <a:t> О.Л.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1060456"/>
                  </a:ext>
                </a:extLst>
              </a:tr>
              <a:tr h="306802"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Общеобразовательные ОУ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534434"/>
                  </a:ext>
                </a:extLst>
              </a:tr>
              <a:tr h="306802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3,95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2 интернат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4,55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</a:rPr>
                        <a:t>Селезнева Д.М.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5194050"/>
                  </a:ext>
                </a:extLst>
              </a:tr>
              <a:tr h="3068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551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</a:rPr>
                        <a:t>4,25</a:t>
                      </a:r>
                      <a:endParaRPr lang="ru-RU" sz="14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effectLst/>
                        </a:rPr>
                        <a:t>Косырева</a:t>
                      </a:r>
                      <a:r>
                        <a:rPr lang="ru-RU" sz="1600" b="1" dirty="0">
                          <a:effectLst/>
                        </a:rPr>
                        <a:t> Н.А.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502620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33146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8067" y="188640"/>
            <a:ext cx="2592633" cy="6588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Литература 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2999576"/>
              </p:ext>
            </p:extLst>
          </p:nvPr>
        </p:nvGraphicFramePr>
        <p:xfrm>
          <a:off x="321915" y="847475"/>
          <a:ext cx="8424935" cy="49855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3255">
                  <a:extLst>
                    <a:ext uri="{9D8B030D-6E8A-4147-A177-3AD203B41FA5}">
                      <a16:colId xmlns:a16="http://schemas.microsoft.com/office/drawing/2014/main" val="1699180686"/>
                    </a:ext>
                  </a:extLst>
                </a:gridCol>
                <a:gridCol w="1275074">
                  <a:extLst>
                    <a:ext uri="{9D8B030D-6E8A-4147-A177-3AD203B41FA5}">
                      <a16:colId xmlns:a16="http://schemas.microsoft.com/office/drawing/2014/main" val="2728756229"/>
                    </a:ext>
                  </a:extLst>
                </a:gridCol>
                <a:gridCol w="1937820">
                  <a:extLst>
                    <a:ext uri="{9D8B030D-6E8A-4147-A177-3AD203B41FA5}">
                      <a16:colId xmlns:a16="http://schemas.microsoft.com/office/drawing/2014/main" val="1992299134"/>
                    </a:ext>
                  </a:extLst>
                </a:gridCol>
                <a:gridCol w="3598786">
                  <a:extLst>
                    <a:ext uri="{9D8B030D-6E8A-4147-A177-3AD203B41FA5}">
                      <a16:colId xmlns:a16="http://schemas.microsoft.com/office/drawing/2014/main" val="1980077566"/>
                    </a:ext>
                  </a:extLst>
                </a:gridCol>
              </a:tblGrid>
              <a:tr h="94559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</a:rPr>
                        <a:t>2016 район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</a:rPr>
                        <a:t>ОУ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</a:rPr>
                        <a:t>балл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</a:rPr>
                        <a:t>учитель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74361839"/>
                  </a:ext>
                </a:extLst>
              </a:tr>
              <a:tr h="737892">
                <a:tc row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</a:rPr>
                        <a:t> 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</a:rPr>
                        <a:t>3,87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</a:rPr>
                        <a:t>378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</a:rPr>
                        <a:t>4,6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</a:rPr>
                        <a:t>Артеменко С.В.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4914427"/>
                  </a:ext>
                </a:extLst>
              </a:tr>
              <a:tr h="7378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</a:rPr>
                        <a:t>248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</a:rPr>
                        <a:t>4,4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</a:rPr>
                        <a:t>Яковлева И.К.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31565000"/>
                  </a:ext>
                </a:extLst>
              </a:tr>
              <a:tr h="8632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</a:rPr>
                        <a:t>254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</a:rPr>
                        <a:t>4,4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</a:rPr>
                        <a:t>Писарева М.А., </a:t>
                      </a:r>
                      <a:r>
                        <a:rPr lang="ru-RU" sz="2800" b="1" dirty="0" err="1">
                          <a:effectLst/>
                        </a:rPr>
                        <a:t>Стрижкова</a:t>
                      </a:r>
                      <a:r>
                        <a:rPr lang="ru-RU" sz="2800" b="1" dirty="0">
                          <a:effectLst/>
                        </a:rPr>
                        <a:t> Е.В.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2535667"/>
                  </a:ext>
                </a:extLst>
              </a:tr>
              <a:tr h="8632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</a:rPr>
                        <a:t>261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</a:rPr>
                        <a:t>4,25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>
                          <a:effectLst/>
                        </a:rPr>
                        <a:t>Лужинская</a:t>
                      </a:r>
                      <a:r>
                        <a:rPr lang="ru-RU" sz="2800" b="1" dirty="0">
                          <a:effectLst/>
                        </a:rPr>
                        <a:t> В.В., Селиверстова Н.В.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5254826"/>
                  </a:ext>
                </a:extLst>
              </a:tr>
              <a:tr h="7378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</a:rPr>
                        <a:t>504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</a:rPr>
                        <a:t>4,25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>
                          <a:effectLst/>
                        </a:rPr>
                        <a:t>Дулькина</a:t>
                      </a:r>
                      <a:r>
                        <a:rPr lang="ru-RU" sz="2800" b="1" dirty="0">
                          <a:effectLst/>
                        </a:rPr>
                        <a:t> О.Л.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10775234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115616" y="5877272"/>
            <a:ext cx="7631234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latin typeface="Arial Black" panose="020B0A040201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из 107 человек успешно сдали 98,1%</a:t>
            </a:r>
          </a:p>
        </p:txBody>
      </p:sp>
    </p:spTree>
    <p:extLst>
      <p:ext uri="{BB962C8B-B14F-4D97-AF65-F5344CB8AC3E}">
        <p14:creationId xmlns:p14="http://schemas.microsoft.com/office/powerpoint/2010/main" val="3475244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</TotalTime>
  <Words>375</Words>
  <Application>Microsoft Office PowerPoint</Application>
  <PresentationFormat>Экран (4:3)</PresentationFormat>
  <Paragraphs>189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Arial Black</vt:lpstr>
      <vt:lpstr>Calibri</vt:lpstr>
      <vt:lpstr>Franklin Gothic Medium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ПРОЕКТНАЯ ДЕЯТЕЛЬНОСТЬ</dc:title>
  <dc:creator>Татьяна</dc:creator>
  <cp:lastModifiedBy>809360</cp:lastModifiedBy>
  <cp:revision>19</cp:revision>
  <dcterms:created xsi:type="dcterms:W3CDTF">2012-11-07T13:12:15Z</dcterms:created>
  <dcterms:modified xsi:type="dcterms:W3CDTF">2016-10-25T04:03:39Z</dcterms:modified>
</cp:coreProperties>
</file>