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74" r:id="rId4"/>
    <p:sldId id="278" r:id="rId5"/>
    <p:sldId id="268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72" r:id="rId15"/>
    <p:sldId id="273" r:id="rId16"/>
    <p:sldId id="269" r:id="rId17"/>
    <p:sldId id="276" r:id="rId18"/>
    <p:sldId id="266" r:id="rId19"/>
    <p:sldId id="270" r:id="rId20"/>
    <p:sldId id="271" r:id="rId21"/>
    <p:sldId id="275" r:id="rId22"/>
    <p:sldId id="277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55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D6F02-FA50-4EC5-B7E0-FC744A0D7362}" type="datetimeFigureOut">
              <a:rPr lang="ru-RU" smtClean="0"/>
              <a:pPr/>
              <a:t>16.10.2017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056CB-357D-48E9-85C9-EFB0A77CD3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7999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D6F02-FA50-4EC5-B7E0-FC744A0D7362}" type="datetimeFigureOut">
              <a:rPr lang="ru-RU" smtClean="0"/>
              <a:pPr/>
              <a:t>16.10.2017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056CB-357D-48E9-85C9-EFB0A77CD3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9207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D6F02-FA50-4EC5-B7E0-FC744A0D7362}" type="datetimeFigureOut">
              <a:rPr lang="ru-RU" smtClean="0"/>
              <a:pPr/>
              <a:t>16.10.2017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056CB-357D-48E9-85C9-EFB0A77CD3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7455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D6F02-FA50-4EC5-B7E0-FC744A0D7362}" type="datetimeFigureOut">
              <a:rPr lang="ru-RU" smtClean="0"/>
              <a:pPr/>
              <a:t>16.10.2017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056CB-357D-48E9-85C9-EFB0A77CD3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2853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D6F02-FA50-4EC5-B7E0-FC744A0D7362}" type="datetimeFigureOut">
              <a:rPr lang="ru-RU" smtClean="0"/>
              <a:pPr/>
              <a:t>16.10.2017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056CB-357D-48E9-85C9-EFB0A77CD3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0304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D6F02-FA50-4EC5-B7E0-FC744A0D7362}" type="datetimeFigureOut">
              <a:rPr lang="ru-RU" smtClean="0"/>
              <a:pPr/>
              <a:t>16.10.2017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056CB-357D-48E9-85C9-EFB0A77CD3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7046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D6F02-FA50-4EC5-B7E0-FC744A0D7362}" type="datetimeFigureOut">
              <a:rPr lang="ru-RU" smtClean="0"/>
              <a:pPr/>
              <a:t>16.10.2017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056CB-357D-48E9-85C9-EFB0A77CD3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1671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D6F02-FA50-4EC5-B7E0-FC744A0D7362}" type="datetimeFigureOut">
              <a:rPr lang="ru-RU" smtClean="0"/>
              <a:pPr/>
              <a:t>16.10.2017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056CB-357D-48E9-85C9-EFB0A77CD3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9647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D6F02-FA50-4EC5-B7E0-FC744A0D7362}" type="datetimeFigureOut">
              <a:rPr lang="ru-RU" smtClean="0"/>
              <a:pPr/>
              <a:t>16.10.2017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056CB-357D-48E9-85C9-EFB0A77CD3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0498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D6F02-FA50-4EC5-B7E0-FC744A0D7362}" type="datetimeFigureOut">
              <a:rPr lang="ru-RU" smtClean="0"/>
              <a:pPr/>
              <a:t>16.10.2017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056CB-357D-48E9-85C9-EFB0A77CD3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3410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D6F02-FA50-4EC5-B7E0-FC744A0D7362}" type="datetimeFigureOut">
              <a:rPr lang="ru-RU" smtClean="0"/>
              <a:pPr/>
              <a:t>16.10.2017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056CB-357D-48E9-85C9-EFB0A77CD3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4517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B050">
                <a:alpha val="16000"/>
              </a:srgbClr>
            </a:gs>
            <a:gs pos="36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9D6F02-FA50-4EC5-B7E0-FC744A0D7362}" type="datetimeFigureOut">
              <a:rPr lang="ru-RU" smtClean="0"/>
              <a:pPr/>
              <a:t>16.10.2017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6056CB-357D-48E9-85C9-EFB0A77CD39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3586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2541124"/>
            <a:ext cx="8496944" cy="1611611"/>
          </a:xfrm>
        </p:spPr>
        <p:txBody>
          <a:bodyPr>
            <a:noAutofit/>
          </a:bodyPr>
          <a:lstStyle/>
          <a:p>
            <a:r>
              <a:rPr lang="ru-RU" sz="6000" b="1" dirty="0">
                <a:latin typeface="Arial Black" pitchFamily="34" charset="0"/>
              </a:rPr>
              <a:t>Как написать статью </a:t>
            </a:r>
            <a:br>
              <a:rPr lang="ru-RU" sz="6000" b="1" dirty="0">
                <a:latin typeface="Arial Black" pitchFamily="34" charset="0"/>
              </a:rPr>
            </a:br>
            <a:r>
              <a:rPr lang="ru-RU" sz="6000" b="1" dirty="0">
                <a:latin typeface="Arial Black" pitchFamily="34" charset="0"/>
              </a:rPr>
              <a:t>или </a:t>
            </a:r>
            <a:br>
              <a:rPr lang="ru-RU" sz="6000" b="1" dirty="0">
                <a:latin typeface="Arial Black" pitchFamily="34" charset="0"/>
              </a:rPr>
            </a:br>
            <a:r>
              <a:rPr lang="ru-RU" sz="6000" b="1" dirty="0">
                <a:latin typeface="Arial Black" pitchFamily="34" charset="0"/>
              </a:rPr>
              <a:t>Секреты начинающего публициста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476672"/>
            <a:ext cx="8136904" cy="5688632"/>
          </a:xfrm>
        </p:spPr>
        <p:txBody>
          <a:bodyPr/>
          <a:lstStyle/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25780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260648"/>
            <a:ext cx="882047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600" b="1" dirty="0">
                <a:latin typeface="Franklin Gothic Medium" panose="020B0603020102020204" pitchFamily="34" charset="0"/>
              </a:rPr>
              <a:t>Составить план</a:t>
            </a:r>
          </a:p>
          <a:p>
            <a:pPr marL="1143000" indent="-1143000">
              <a:buAutoNum type="arabicPeriod"/>
            </a:pPr>
            <a:r>
              <a:rPr lang="ru-RU" sz="6600" b="1" dirty="0">
                <a:latin typeface="Franklin Gothic Medium" panose="020B0603020102020204" pitchFamily="34" charset="0"/>
              </a:rPr>
              <a:t>Вступление.</a:t>
            </a:r>
          </a:p>
          <a:p>
            <a:pPr marL="1371600" indent="-1371600">
              <a:buAutoNum type="arabicPeriod"/>
            </a:pPr>
            <a:r>
              <a:rPr lang="ru-RU" sz="6600" b="1" dirty="0">
                <a:latin typeface="Franklin Gothic Medium" panose="020B0603020102020204" pitchFamily="34" charset="0"/>
              </a:rPr>
              <a:t>Основная часть.</a:t>
            </a:r>
          </a:p>
          <a:p>
            <a:pPr marL="1371600" indent="-1371600">
              <a:buAutoNum type="arabicPeriod"/>
            </a:pPr>
            <a:r>
              <a:rPr lang="ru-RU" sz="6600" b="1" dirty="0">
                <a:latin typeface="Franklin Gothic Medium" panose="020B0603020102020204" pitchFamily="34" charset="0"/>
              </a:rPr>
              <a:t>Выводы.</a:t>
            </a:r>
            <a:endParaRPr lang="ru-RU" sz="34400" b="1" dirty="0">
              <a:latin typeface="Franklin Gothic Medium" panose="020B06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12800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260648"/>
            <a:ext cx="8820472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600" b="1" dirty="0">
                <a:latin typeface="Franklin Gothic Medium" panose="020B0603020102020204" pitchFamily="34" charset="0"/>
              </a:rPr>
              <a:t>Вступление</a:t>
            </a:r>
          </a:p>
          <a:p>
            <a:pPr algn="ctr"/>
            <a:endParaRPr lang="ru-RU" sz="6600" b="1" dirty="0">
              <a:latin typeface="Franklin Gothic Medium" panose="020B0603020102020204" pitchFamily="34" charset="0"/>
            </a:endParaRPr>
          </a:p>
          <a:p>
            <a:pPr algn="ctr"/>
            <a:r>
              <a:rPr lang="ru-RU" sz="6600" b="1" dirty="0">
                <a:latin typeface="Franklin Gothic Medium" panose="020B0603020102020204" pitchFamily="34" charset="0"/>
              </a:rPr>
              <a:t>Проблематика</a:t>
            </a:r>
          </a:p>
          <a:p>
            <a:pPr algn="ctr"/>
            <a:r>
              <a:rPr lang="ru-RU" sz="6600" b="1" dirty="0">
                <a:latin typeface="Franklin Gothic Medium" panose="020B0603020102020204" pitchFamily="34" charset="0"/>
              </a:rPr>
              <a:t>Целевая аудитория</a:t>
            </a:r>
          </a:p>
          <a:p>
            <a:pPr algn="ctr"/>
            <a:r>
              <a:rPr lang="ru-RU" sz="6600" b="1" dirty="0">
                <a:latin typeface="Franklin Gothic Medium" panose="020B0603020102020204" pitchFamily="34" charset="0"/>
              </a:rPr>
              <a:t>Актуальность</a:t>
            </a:r>
            <a:endParaRPr lang="ru-RU" sz="34400" b="1" dirty="0">
              <a:latin typeface="Franklin Gothic Medium" panose="020B06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6326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260648"/>
            <a:ext cx="8820472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600" b="1" dirty="0">
                <a:latin typeface="Franklin Gothic Medium" panose="020B0603020102020204" pitchFamily="34" charset="0"/>
              </a:rPr>
              <a:t>Основная часть</a:t>
            </a:r>
          </a:p>
          <a:p>
            <a:pPr algn="ctr"/>
            <a:endParaRPr lang="ru-RU" sz="6600" b="1" dirty="0">
              <a:latin typeface="Franklin Gothic Medium" panose="020B0603020102020204" pitchFamily="34" charset="0"/>
            </a:endParaRPr>
          </a:p>
          <a:p>
            <a:pPr algn="ctr"/>
            <a:r>
              <a:rPr lang="ru-RU" sz="6600" b="1" dirty="0">
                <a:latin typeface="Franklin Gothic Medium" panose="020B0603020102020204" pitchFamily="34" charset="0"/>
              </a:rPr>
              <a:t>История вопроса</a:t>
            </a:r>
          </a:p>
          <a:p>
            <a:pPr algn="ctr"/>
            <a:r>
              <a:rPr lang="ru-RU" sz="6600" b="1" dirty="0">
                <a:latin typeface="Franklin Gothic Medium" panose="020B0603020102020204" pitchFamily="34" charset="0"/>
              </a:rPr>
              <a:t>Новизна </a:t>
            </a:r>
          </a:p>
          <a:p>
            <a:pPr algn="ctr"/>
            <a:r>
              <a:rPr lang="ru-RU" sz="6600" b="1" dirty="0">
                <a:latin typeface="Franklin Gothic Medium" panose="020B0603020102020204" pitchFamily="34" charset="0"/>
              </a:rPr>
              <a:t>Практическая направленность</a:t>
            </a:r>
            <a:endParaRPr lang="ru-RU" sz="34400" b="1" dirty="0">
              <a:latin typeface="Franklin Gothic Medium" panose="020B06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64989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260648"/>
            <a:ext cx="8820472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600" b="1" dirty="0">
                <a:latin typeface="Franklin Gothic Medium" panose="020B0603020102020204" pitchFamily="34" charset="0"/>
              </a:rPr>
              <a:t>Выводы</a:t>
            </a:r>
          </a:p>
          <a:p>
            <a:pPr algn="ctr"/>
            <a:endParaRPr lang="ru-RU" sz="6600" b="1" dirty="0">
              <a:latin typeface="Franklin Gothic Medium" panose="020B0603020102020204" pitchFamily="34" charset="0"/>
            </a:endParaRPr>
          </a:p>
          <a:p>
            <a:pPr algn="ctr"/>
            <a:r>
              <a:rPr lang="ru-RU" sz="6600" b="1" dirty="0">
                <a:latin typeface="Franklin Gothic Medium" panose="020B0603020102020204" pitchFamily="34" charset="0"/>
              </a:rPr>
              <a:t>Решение проблемы</a:t>
            </a:r>
          </a:p>
          <a:p>
            <a:pPr algn="ctr"/>
            <a:r>
              <a:rPr lang="ru-RU" sz="6600" b="1" dirty="0">
                <a:latin typeface="Franklin Gothic Medium" panose="020B0603020102020204" pitchFamily="34" charset="0"/>
              </a:rPr>
              <a:t>Положительный результат</a:t>
            </a:r>
            <a:endParaRPr lang="ru-RU" sz="34400" b="1" dirty="0">
              <a:latin typeface="Franklin Gothic Medium" panose="020B06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29980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260648"/>
            <a:ext cx="8820472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600" b="1" dirty="0">
                <a:latin typeface="Franklin Gothic Medium" panose="020B0603020102020204" pitchFamily="34" charset="0"/>
              </a:rPr>
              <a:t>План</a:t>
            </a:r>
          </a:p>
          <a:p>
            <a:r>
              <a:rPr lang="ru-RU" sz="6000" b="1" dirty="0">
                <a:latin typeface="Franklin Gothic Medium" panose="020B0603020102020204" pitchFamily="34" charset="0"/>
              </a:rPr>
              <a:t>Актуальность</a:t>
            </a:r>
          </a:p>
          <a:p>
            <a:r>
              <a:rPr lang="ru-RU" sz="6000" b="1" dirty="0">
                <a:latin typeface="Franklin Gothic Medium" panose="020B0603020102020204" pitchFamily="34" charset="0"/>
              </a:rPr>
              <a:t>Ведущие идеи и проблемы</a:t>
            </a:r>
          </a:p>
          <a:p>
            <a:r>
              <a:rPr lang="ru-RU" sz="6000" b="1" dirty="0">
                <a:latin typeface="Franklin Gothic Medium" panose="020B0603020102020204" pitchFamily="34" charset="0"/>
              </a:rPr>
              <a:t>История вопроса</a:t>
            </a:r>
          </a:p>
          <a:p>
            <a:r>
              <a:rPr lang="ru-RU" sz="6000" b="1" dirty="0">
                <a:latin typeface="Franklin Gothic Medium" panose="020B0603020102020204" pitchFamily="34" charset="0"/>
              </a:rPr>
              <a:t>Педагогические приёмы</a:t>
            </a:r>
            <a:endParaRPr lang="ru-RU" sz="28700" b="1" dirty="0">
              <a:latin typeface="Franklin Gothic Medium" panose="020B06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95627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260648"/>
            <a:ext cx="8820472" cy="6647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600" b="1" dirty="0">
                <a:latin typeface="Franklin Gothic Medium" panose="020B0603020102020204" pitchFamily="34" charset="0"/>
              </a:rPr>
              <a:t>План</a:t>
            </a:r>
          </a:p>
          <a:p>
            <a:r>
              <a:rPr lang="ru-RU" sz="6000" b="1" dirty="0">
                <a:latin typeface="Franklin Gothic Medium" panose="020B0603020102020204" pitchFamily="34" charset="0"/>
              </a:rPr>
              <a:t>Методические рекомендации</a:t>
            </a:r>
          </a:p>
          <a:p>
            <a:r>
              <a:rPr lang="ru-RU" sz="6000" b="1" dirty="0">
                <a:latin typeface="Franklin Gothic Medium" panose="020B0603020102020204" pitchFamily="34" charset="0"/>
              </a:rPr>
              <a:t>Эффективность</a:t>
            </a:r>
          </a:p>
          <a:p>
            <a:r>
              <a:rPr lang="ru-RU" sz="6000" b="1" dirty="0">
                <a:latin typeface="Franklin Gothic Medium" panose="020B0603020102020204" pitchFamily="34" charset="0"/>
              </a:rPr>
              <a:t>Универсальность</a:t>
            </a:r>
          </a:p>
          <a:p>
            <a:r>
              <a:rPr lang="ru-RU" sz="6000" b="1" dirty="0">
                <a:latin typeface="Franklin Gothic Medium" panose="020B0603020102020204" pitchFamily="34" charset="0"/>
              </a:rPr>
              <a:t>Конкретные практические результаты</a:t>
            </a:r>
            <a:endParaRPr lang="ru-RU" sz="28700" b="1" dirty="0">
              <a:latin typeface="Franklin Gothic Medium" panose="020B06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76192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260648"/>
            <a:ext cx="8820472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600" b="1" dirty="0">
                <a:latin typeface="Franklin Gothic Medium" panose="020B0603020102020204" pitchFamily="34" charset="0"/>
              </a:rPr>
              <a:t>Наращивание текстовой массы </a:t>
            </a:r>
          </a:p>
          <a:p>
            <a:pPr algn="ctr"/>
            <a:r>
              <a:rPr lang="ru-RU" sz="6600" b="1" dirty="0">
                <a:latin typeface="Franklin Gothic Medium" panose="020B0603020102020204" pitchFamily="34" charset="0"/>
              </a:rPr>
              <a:t>(каждый пункт – законченная мысль)</a:t>
            </a:r>
          </a:p>
          <a:p>
            <a:pPr algn="ctr"/>
            <a:r>
              <a:rPr lang="ru-RU" sz="6600" b="1" dirty="0">
                <a:latin typeface="Franklin Gothic Medium" panose="020B0603020102020204" pitchFamily="34" charset="0"/>
              </a:rPr>
              <a:t>Использование цитат</a:t>
            </a:r>
          </a:p>
        </p:txBody>
      </p:sp>
    </p:spTree>
    <p:extLst>
      <p:ext uri="{BB962C8B-B14F-4D97-AF65-F5344CB8AC3E}">
        <p14:creationId xmlns:p14="http://schemas.microsoft.com/office/powerpoint/2010/main" val="31517559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260648"/>
            <a:ext cx="8820472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600" b="1" dirty="0">
                <a:latin typeface="Franklin Gothic Medium" panose="020B0603020102020204" pitchFamily="34" charset="0"/>
              </a:rPr>
              <a:t>Редактирование текста</a:t>
            </a:r>
          </a:p>
          <a:p>
            <a:pPr algn="ctr"/>
            <a:r>
              <a:rPr lang="ru-RU" sz="6600" b="1" dirty="0">
                <a:latin typeface="Franklin Gothic Medium" panose="020B0603020102020204" pitchFamily="34" charset="0"/>
              </a:rPr>
              <a:t>Абзац – это текст, имеющий вступление и заключение</a:t>
            </a:r>
          </a:p>
        </p:txBody>
      </p:sp>
    </p:spTree>
    <p:extLst>
      <p:ext uri="{BB962C8B-B14F-4D97-AF65-F5344CB8AC3E}">
        <p14:creationId xmlns:p14="http://schemas.microsoft.com/office/powerpoint/2010/main" val="37538824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260648"/>
            <a:ext cx="8820472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600" b="1" dirty="0">
                <a:latin typeface="Franklin Gothic Medium" panose="020B0603020102020204" pitchFamily="34" charset="0"/>
              </a:rPr>
              <a:t>Проверить уникальность</a:t>
            </a:r>
          </a:p>
          <a:p>
            <a:pPr algn="ctr"/>
            <a:r>
              <a:rPr lang="ru-RU" sz="6600" b="1" dirty="0">
                <a:latin typeface="Franklin Gothic Medium" panose="020B0603020102020204" pitchFamily="34" charset="0"/>
              </a:rPr>
              <a:t>Замена синонимами</a:t>
            </a:r>
          </a:p>
          <a:p>
            <a:pPr algn="ctr"/>
            <a:r>
              <a:rPr lang="ru-RU" sz="6600" b="1" dirty="0">
                <a:latin typeface="Franklin Gothic Medium" panose="020B0603020102020204" pitchFamily="34" charset="0"/>
              </a:rPr>
              <a:t>Использование эпитетов</a:t>
            </a:r>
          </a:p>
        </p:txBody>
      </p:sp>
    </p:spTree>
    <p:extLst>
      <p:ext uri="{BB962C8B-B14F-4D97-AF65-F5344CB8AC3E}">
        <p14:creationId xmlns:p14="http://schemas.microsoft.com/office/powerpoint/2010/main" val="356548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260648"/>
            <a:ext cx="8820472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600" b="1" dirty="0">
                <a:latin typeface="Franklin Gothic Medium" panose="020B0603020102020204" pitchFamily="34" charset="0"/>
              </a:rPr>
              <a:t>Форматирование</a:t>
            </a:r>
          </a:p>
          <a:p>
            <a:pPr algn="ctr"/>
            <a:r>
              <a:rPr lang="ru-RU" sz="6600" b="1" dirty="0">
                <a:latin typeface="Franklin Gothic Medium" panose="020B0603020102020204" pitchFamily="34" charset="0"/>
              </a:rPr>
              <a:t>Размер шрифта – 12</a:t>
            </a:r>
          </a:p>
          <a:p>
            <a:pPr algn="ctr"/>
            <a:r>
              <a:rPr lang="ru-RU" sz="6600" b="1" dirty="0">
                <a:latin typeface="Franklin Gothic Medium" panose="020B0603020102020204" pitchFamily="34" charset="0"/>
              </a:rPr>
              <a:t>Интервал – одинарный</a:t>
            </a:r>
          </a:p>
          <a:p>
            <a:pPr algn="ctr"/>
            <a:r>
              <a:rPr lang="ru-RU" sz="6600" b="1" dirty="0">
                <a:latin typeface="Franklin Gothic Medium" panose="020B0603020102020204" pitchFamily="34" charset="0"/>
              </a:rPr>
              <a:t>Поля – 2 см</a:t>
            </a:r>
          </a:p>
          <a:p>
            <a:pPr algn="ctr"/>
            <a:r>
              <a:rPr lang="ru-RU" sz="6600" b="1" dirty="0">
                <a:latin typeface="Franklin Gothic Medium" panose="020B0603020102020204" pitchFamily="34" charset="0"/>
              </a:rPr>
              <a:t>Шрифт – </a:t>
            </a:r>
            <a:r>
              <a:rPr lang="en-US" sz="6600" b="1" dirty="0">
                <a:latin typeface="Franklin Gothic Medium" panose="020B0603020102020204" pitchFamily="34" charset="0"/>
              </a:rPr>
              <a:t>Times New Roman</a:t>
            </a:r>
            <a:endParaRPr lang="ru-RU" sz="34400" b="1" dirty="0">
              <a:latin typeface="Franklin Gothic Medium" panose="020B06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27389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131840" y="260648"/>
            <a:ext cx="554461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6000" b="1" dirty="0">
                <a:latin typeface="Franklin Gothic Medium" pitchFamily="34" charset="0"/>
              </a:rPr>
              <a:t>Хорошо пишет не тот, кто хорошо пишет, а тот, кто хорошо думает.</a:t>
            </a:r>
          </a:p>
          <a:p>
            <a:pPr algn="r"/>
            <a:r>
              <a:rPr lang="ru-RU" sz="5400" b="1" dirty="0">
                <a:latin typeface="Franklin Gothic Medium" pitchFamily="34" charset="0"/>
              </a:rPr>
              <a:t>В. Аграновский</a:t>
            </a:r>
          </a:p>
        </p:txBody>
      </p:sp>
    </p:spTree>
    <p:extLst>
      <p:ext uri="{BB962C8B-B14F-4D97-AF65-F5344CB8AC3E}">
        <p14:creationId xmlns:p14="http://schemas.microsoft.com/office/powerpoint/2010/main" val="358567425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260648"/>
            <a:ext cx="8820472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600" b="1" dirty="0">
                <a:latin typeface="Franklin Gothic Medium" panose="020B0603020102020204" pitchFamily="34" charset="0"/>
              </a:rPr>
              <a:t>Форматирование</a:t>
            </a:r>
          </a:p>
          <a:p>
            <a:pPr algn="ctr"/>
            <a:r>
              <a:rPr lang="ru-RU" sz="6600" b="1" dirty="0">
                <a:latin typeface="Franklin Gothic Medium" panose="020B0603020102020204" pitchFamily="34" charset="0"/>
              </a:rPr>
              <a:t>Выравнивание по ширине</a:t>
            </a:r>
          </a:p>
          <a:p>
            <a:pPr algn="ctr"/>
            <a:r>
              <a:rPr lang="ru-RU" sz="6600" b="1" dirty="0">
                <a:latin typeface="Franklin Gothic Medium" panose="020B0603020102020204" pitchFamily="34" charset="0"/>
              </a:rPr>
              <a:t>2-3 приёма выделения текста</a:t>
            </a:r>
          </a:p>
        </p:txBody>
      </p:sp>
    </p:spTree>
    <p:extLst>
      <p:ext uri="{BB962C8B-B14F-4D97-AF65-F5344CB8AC3E}">
        <p14:creationId xmlns:p14="http://schemas.microsoft.com/office/powerpoint/2010/main" val="11571355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260648"/>
            <a:ext cx="882047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600" b="1" dirty="0">
                <a:latin typeface="Franklin Gothic Medium" panose="020B0603020102020204" pitchFamily="34" charset="0"/>
              </a:rPr>
              <a:t>Форматирование</a:t>
            </a:r>
          </a:p>
          <a:p>
            <a:pPr algn="ctr"/>
            <a:r>
              <a:rPr lang="ru-RU" sz="6600" b="1" dirty="0">
                <a:latin typeface="Franklin Gothic Medium" panose="020B0603020102020204" pitchFamily="34" charset="0"/>
              </a:rPr>
              <a:t>Абзацы (как выглядит их начало)</a:t>
            </a:r>
          </a:p>
          <a:p>
            <a:pPr algn="ctr"/>
            <a:endParaRPr lang="ru-RU" sz="6600" b="1" dirty="0">
              <a:latin typeface="Franklin Gothic Medium" panose="020B06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909534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836712"/>
            <a:ext cx="8820472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000" b="1" dirty="0">
                <a:latin typeface="Franklin Gothic Medium" panose="020B0603020102020204" pitchFamily="34" charset="0"/>
              </a:rPr>
              <a:t>Желаем творческих успехов!</a:t>
            </a:r>
          </a:p>
          <a:p>
            <a:pPr algn="ctr"/>
            <a:endParaRPr lang="ru-RU" sz="6600" b="1" dirty="0">
              <a:latin typeface="Franklin Gothic Medium" panose="020B06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8680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260648"/>
            <a:ext cx="8820472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600" b="1" dirty="0">
                <a:latin typeface="Franklin Gothic Medium" pitchFamily="34" charset="0"/>
              </a:rPr>
              <a:t>Статья – это публицистическое, </a:t>
            </a:r>
          </a:p>
          <a:p>
            <a:pPr algn="ctr"/>
            <a:r>
              <a:rPr lang="ru-RU" sz="6600" b="1" dirty="0">
                <a:latin typeface="Franklin Gothic Medium" pitchFamily="34" charset="0"/>
              </a:rPr>
              <a:t>научное или научно-популярное сочинение небольшого размера</a:t>
            </a:r>
          </a:p>
          <a:p>
            <a:pPr algn="ctr"/>
            <a:endParaRPr lang="ru-RU" sz="6600" b="1" dirty="0">
              <a:latin typeface="Franklin Gothic Medium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09663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260648"/>
            <a:ext cx="8820472" cy="72019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600" b="1" dirty="0">
                <a:latin typeface="Franklin Gothic Medium" pitchFamily="34" charset="0"/>
              </a:rPr>
              <a:t>Отличительные особенности</a:t>
            </a:r>
          </a:p>
          <a:p>
            <a:pPr algn="ctr"/>
            <a:r>
              <a:rPr lang="ru-RU" sz="6600" b="1" dirty="0">
                <a:latin typeface="Franklin Gothic Medium" pitchFamily="34" charset="0"/>
              </a:rPr>
              <a:t>Осмысление и анализ значительного явления, обобщения и выводы</a:t>
            </a:r>
          </a:p>
          <a:p>
            <a:pPr algn="ctr"/>
            <a:endParaRPr lang="ru-RU" sz="6600" b="1" dirty="0">
              <a:latin typeface="Franklin Gothic Medium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39676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260648"/>
            <a:ext cx="8820472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600" b="1" dirty="0">
                <a:latin typeface="Franklin Gothic Medium" pitchFamily="34" charset="0"/>
              </a:rPr>
              <a:t>Одна статья – </a:t>
            </a:r>
          </a:p>
          <a:p>
            <a:pPr algn="ctr"/>
            <a:r>
              <a:rPr lang="ru-RU" sz="6600" b="1" dirty="0">
                <a:latin typeface="Franklin Gothic Medium" pitchFamily="34" charset="0"/>
              </a:rPr>
              <a:t>одна тема, </a:t>
            </a:r>
          </a:p>
          <a:p>
            <a:pPr algn="ctr"/>
            <a:r>
              <a:rPr lang="ru-RU" sz="6600" b="1" dirty="0">
                <a:latin typeface="Franklin Gothic Medium" pitchFamily="34" charset="0"/>
              </a:rPr>
              <a:t>интересная, актуальная, полезная …</a:t>
            </a:r>
          </a:p>
        </p:txBody>
      </p:sp>
    </p:spTree>
    <p:extLst>
      <p:ext uri="{BB962C8B-B14F-4D97-AF65-F5344CB8AC3E}">
        <p14:creationId xmlns:p14="http://schemas.microsoft.com/office/powerpoint/2010/main" val="16567163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260648"/>
            <a:ext cx="8820472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600" b="1" dirty="0">
                <a:latin typeface="Franklin Gothic Medium" pitchFamily="34" charset="0"/>
              </a:rPr>
              <a:t>Проблема – решение (практические рекомендации, универсальные, эффективные …)</a:t>
            </a:r>
          </a:p>
        </p:txBody>
      </p:sp>
    </p:spTree>
    <p:extLst>
      <p:ext uri="{BB962C8B-B14F-4D97-AF65-F5344CB8AC3E}">
        <p14:creationId xmlns:p14="http://schemas.microsoft.com/office/powerpoint/2010/main" val="35872377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260648"/>
            <a:ext cx="8820472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600" b="1" dirty="0">
                <a:latin typeface="Franklin Gothic Medium" pitchFamily="34" charset="0"/>
              </a:rPr>
              <a:t>Выбор названия</a:t>
            </a:r>
          </a:p>
          <a:p>
            <a:pPr algn="ctr"/>
            <a:r>
              <a:rPr lang="ru-RU" sz="6600" b="1" dirty="0">
                <a:latin typeface="Franklin Gothic Medium" pitchFamily="34" charset="0"/>
              </a:rPr>
              <a:t>Заголовок должен заинтересовать, разжечь любопытство</a:t>
            </a:r>
          </a:p>
          <a:p>
            <a:pPr algn="ctr"/>
            <a:r>
              <a:rPr lang="ru-RU" sz="13800" b="1" dirty="0">
                <a:latin typeface="Franklin Gothic Medium" pitchFamily="34" charset="0"/>
              </a:rPr>
              <a:t>но</a:t>
            </a:r>
          </a:p>
        </p:txBody>
      </p:sp>
    </p:spTree>
    <p:extLst>
      <p:ext uri="{BB962C8B-B14F-4D97-AF65-F5344CB8AC3E}">
        <p14:creationId xmlns:p14="http://schemas.microsoft.com/office/powerpoint/2010/main" val="38748012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260648"/>
            <a:ext cx="8820472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600" b="1" dirty="0">
                <a:latin typeface="Franklin Gothic Medium" pitchFamily="34" charset="0"/>
              </a:rPr>
              <a:t>Заголовок должен соответствовать одному из направлений конкурса и содержать ключевые слова</a:t>
            </a:r>
          </a:p>
        </p:txBody>
      </p:sp>
    </p:spTree>
    <p:extLst>
      <p:ext uri="{BB962C8B-B14F-4D97-AF65-F5344CB8AC3E}">
        <p14:creationId xmlns:p14="http://schemas.microsoft.com/office/powerpoint/2010/main" val="8853560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260648"/>
            <a:ext cx="8820472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600" b="1" dirty="0">
                <a:latin typeface="Franklin Gothic Medium" panose="020B0603020102020204" pitchFamily="34" charset="0"/>
              </a:rPr>
              <a:t>Театрализация </a:t>
            </a:r>
          </a:p>
          <a:p>
            <a:pPr algn="ctr"/>
            <a:r>
              <a:rPr lang="ru-RU" sz="6600" b="1" dirty="0">
                <a:latin typeface="Franklin Gothic Medium" panose="020B0603020102020204" pitchFamily="34" charset="0"/>
              </a:rPr>
              <a:t>как обучающая и развивающая среда: </a:t>
            </a:r>
            <a:r>
              <a:rPr lang="ru-RU" sz="6600" b="1" u="sng" dirty="0">
                <a:latin typeface="Franklin Gothic Medium" panose="020B0603020102020204" pitchFamily="34" charset="0"/>
              </a:rPr>
              <a:t>конструктор возможностей</a:t>
            </a:r>
            <a:endParaRPr lang="ru-RU" sz="34400" b="1" u="sng" dirty="0">
              <a:latin typeface="Franklin Gothic Medium" panose="020B06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670167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403</TotalTime>
  <Words>206</Words>
  <Application>Microsoft Office PowerPoint</Application>
  <PresentationFormat>Экран (4:3)</PresentationFormat>
  <Paragraphs>64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7" baseType="lpstr">
      <vt:lpstr>Arial</vt:lpstr>
      <vt:lpstr>Arial Black</vt:lpstr>
      <vt:lpstr>Calibri</vt:lpstr>
      <vt:lpstr>Franklin Gothic Medium</vt:lpstr>
      <vt:lpstr>Тема Office</vt:lpstr>
      <vt:lpstr>Как написать статью  или  Секреты начинающего публициста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ПРОЕКТНАЯ ДЕЯТЕЛЬНОСТЬ</dc:title>
  <dc:creator>Татьяна</dc:creator>
  <cp:lastModifiedBy>809360</cp:lastModifiedBy>
  <cp:revision>41</cp:revision>
  <dcterms:created xsi:type="dcterms:W3CDTF">2012-11-07T13:12:15Z</dcterms:created>
  <dcterms:modified xsi:type="dcterms:W3CDTF">2017-10-16T19:16:33Z</dcterms:modified>
</cp:coreProperties>
</file>